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notesSlides/notesSlide36.xml" ContentType="application/vnd.openxmlformats-officedocument.presentationml.notesSlide+xml"/>
  <Override PartName="/ppt/tags/tag50.xml" ContentType="application/vnd.openxmlformats-officedocument.presentationml.tags+xml"/>
  <Override PartName="/ppt/notesSlides/notesSlide37.xml" ContentType="application/vnd.openxmlformats-officedocument.presentationml.notesSlide+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 id="2147483690" r:id="rId6"/>
  </p:sldMasterIdLst>
  <p:notesMasterIdLst>
    <p:notesMasterId r:id="rId50"/>
  </p:notesMasterIdLst>
  <p:handoutMasterIdLst>
    <p:handoutMasterId r:id="rId51"/>
  </p:handoutMasterIdLst>
  <p:sldIdLst>
    <p:sldId id="275" r:id="rId7"/>
    <p:sldId id="978" r:id="rId8"/>
    <p:sldId id="257" r:id="rId9"/>
    <p:sldId id="947" r:id="rId10"/>
    <p:sldId id="950" r:id="rId11"/>
    <p:sldId id="948" r:id="rId12"/>
    <p:sldId id="949" r:id="rId13"/>
    <p:sldId id="927" r:id="rId14"/>
    <p:sldId id="926" r:id="rId15"/>
    <p:sldId id="269" r:id="rId16"/>
    <p:sldId id="951" r:id="rId17"/>
    <p:sldId id="943" r:id="rId18"/>
    <p:sldId id="265" r:id="rId19"/>
    <p:sldId id="952" r:id="rId20"/>
    <p:sldId id="348" r:id="rId21"/>
    <p:sldId id="351" r:id="rId22"/>
    <p:sldId id="953" r:id="rId23"/>
    <p:sldId id="936" r:id="rId24"/>
    <p:sldId id="954" r:id="rId25"/>
    <p:sldId id="940" r:id="rId26"/>
    <p:sldId id="942" r:id="rId27"/>
    <p:sldId id="928" r:id="rId28"/>
    <p:sldId id="956" r:id="rId29"/>
    <p:sldId id="955" r:id="rId30"/>
    <p:sldId id="957" r:id="rId31"/>
    <p:sldId id="946" r:id="rId32"/>
    <p:sldId id="958" r:id="rId33"/>
    <p:sldId id="959" r:id="rId34"/>
    <p:sldId id="960" r:id="rId35"/>
    <p:sldId id="961" r:id="rId36"/>
    <p:sldId id="962" r:id="rId37"/>
    <p:sldId id="980" r:id="rId38"/>
    <p:sldId id="964" r:id="rId39"/>
    <p:sldId id="965" r:id="rId40"/>
    <p:sldId id="966" r:id="rId41"/>
    <p:sldId id="967" r:id="rId42"/>
    <p:sldId id="981" r:id="rId43"/>
    <p:sldId id="969" r:id="rId44"/>
    <p:sldId id="982" r:id="rId45"/>
    <p:sldId id="971" r:id="rId46"/>
    <p:sldId id="972" r:id="rId47"/>
    <p:sldId id="983" r:id="rId48"/>
    <p:sldId id="975"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50"/>
    <a:srgbClr val="00AFEF"/>
    <a:srgbClr val="F05F38"/>
    <a:srgbClr val="092D5B"/>
    <a:srgbClr val="55565A"/>
    <a:srgbClr val="FADC27"/>
    <a:srgbClr val="207CC2"/>
    <a:srgbClr val="55A065"/>
    <a:srgbClr val="D67154"/>
    <a:srgbClr val="DFB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E1B79-65ED-232A-80BA-7AE63C8B7BCC}" v="3" dt="2026-05-18T18:15:26.679"/>
    <p1510:client id="{9061E599-321C-4564-9D00-A45D0E441D89}" v="9" dt="2026-05-18T18:17:00.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96"/>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165F1-F788-8284-7922-3C5EF57D2B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54D1A6-0160-4593-E045-709298EAC0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729F15-8963-8046-9C36-E5F0D721DEC3}" type="datetimeFigureOut">
              <a:rPr lang="en-US" smtClean="0"/>
              <a:t>5/18/2026</a:t>
            </a:fld>
            <a:endParaRPr lang="en-US"/>
          </a:p>
        </p:txBody>
      </p:sp>
      <p:sp>
        <p:nvSpPr>
          <p:cNvPr id="4" name="Footer Placeholder 3">
            <a:extLst>
              <a:ext uri="{FF2B5EF4-FFF2-40B4-BE49-F238E27FC236}">
                <a16:creationId xmlns:a16="http://schemas.microsoft.com/office/drawing/2014/main" id="{B7FE57EE-0919-DD56-D86A-31580CE67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05639-81B5-CB72-200E-4AE3F2194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1A5634-22CB-2D43-A893-A6431D591017}" type="slidenum">
              <a:rPr lang="en-US" smtClean="0"/>
              <a:t>‹#›</a:t>
            </a:fld>
            <a:endParaRPr lang="en-US"/>
          </a:p>
        </p:txBody>
      </p:sp>
    </p:spTree>
    <p:extLst>
      <p:ext uri="{BB962C8B-B14F-4D97-AF65-F5344CB8AC3E}">
        <p14:creationId xmlns:p14="http://schemas.microsoft.com/office/powerpoint/2010/main" val="9039336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C83B5-4DDA-40C3-A0A2-A2D2745F11F4}" type="datetimeFigureOut">
              <a:rPr lang="en-US" smtClean="0"/>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F28DA-8D82-435D-8012-DA71BF8AC390}" type="slidenum">
              <a:rPr lang="en-US" smtClean="0"/>
              <a:t>‹#›</a:t>
            </a:fld>
            <a:endParaRPr lang="en-US"/>
          </a:p>
        </p:txBody>
      </p:sp>
    </p:spTree>
    <p:extLst>
      <p:ext uri="{BB962C8B-B14F-4D97-AF65-F5344CB8AC3E}">
        <p14:creationId xmlns:p14="http://schemas.microsoft.com/office/powerpoint/2010/main" val="33730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xschools.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051B-2A16-2F5A-CC5A-C336D2CE8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2939A-DBBD-7585-4CA3-499A2DA86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BEC5A-D620-EC2B-55B6-CBFAA411AF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69E9F5-4C23-4811-E7B1-8B147612CCC4}"/>
              </a:ext>
            </a:extLst>
          </p:cNvPr>
          <p:cNvSpPr>
            <a:spLocks noGrp="1"/>
          </p:cNvSpPr>
          <p:nvPr>
            <p:ph type="sldNum" sz="quarter" idx="5"/>
          </p:nvPr>
        </p:nvSpPr>
        <p:spPr/>
        <p:txBody>
          <a:bodyPr/>
          <a:lstStyle/>
          <a:p>
            <a:fld id="{E8F5D6DD-A7F3-45E2-87E4-AA12D555F0DF}" type="slidenum">
              <a:rPr lang="en-US" smtClean="0"/>
              <a:t>2</a:t>
            </a:fld>
            <a:endParaRPr lang="en-US"/>
          </a:p>
        </p:txBody>
      </p:sp>
    </p:spTree>
    <p:extLst>
      <p:ext uri="{BB962C8B-B14F-4D97-AF65-F5344CB8AC3E}">
        <p14:creationId xmlns:p14="http://schemas.microsoft.com/office/powerpoint/2010/main" val="367771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bb46e28b82_0_37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3bb46e28b82_0_37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Facilitator Note:</a:t>
            </a:r>
            <a:endParaRPr b="1"/>
          </a:p>
          <a:p>
            <a:pPr marL="171450" lvl="0" indent="-171450" algn="l" rtl="0">
              <a:spcBef>
                <a:spcPts val="0"/>
              </a:spcBef>
              <a:spcAft>
                <a:spcPts val="0"/>
              </a:spcAft>
              <a:buClr>
                <a:schemeClr val="dk1"/>
              </a:buClr>
              <a:buSzPts val="1200"/>
              <a:buFont typeface="Arial"/>
              <a:buChar char="•"/>
            </a:pPr>
            <a:r>
              <a:rPr lang="en-US"/>
              <a:t>The purpose of this slide is to stamp at a quick glance that A-F system remains the same for 5 years and that we should be expecting a refresh every 5 years to adjust the bar as needed. </a:t>
            </a:r>
            <a:endParaRPr/>
          </a:p>
        </p:txBody>
      </p:sp>
      <p:sp>
        <p:nvSpPr>
          <p:cNvPr id="515" name="Google Shape;515;g3bb46e28b82_0_37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Open Sans"/>
              <a:buNone/>
            </a:pPr>
            <a:fld id="{00000000-1234-1234-1234-123412341234}" type="slidenum">
              <a:rPr lang="en-US" sz="1200" b="0" i="0" u="none" strike="noStrike" cap="none">
                <a:solidFill>
                  <a:srgbClr val="000000"/>
                </a:solidFill>
                <a:latin typeface="Open Sans"/>
                <a:ea typeface="Open Sans"/>
                <a:cs typeface="Open Sans"/>
                <a:sym typeface="Open Sans"/>
              </a:rPr>
              <a:t>11</a:t>
            </a:fld>
            <a:endParaRPr sz="1200" b="0" i="0" u="none" strike="noStrike" cap="none">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48718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bb46e28b82_0_3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3bb46e28b82_0_3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Let's pause to outline key updates to the A-F accountability system following House Bill 8 from the 89th Legislative Session. (Legislature pushes towards national leadership in education)</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The bill now codifies a five-year refresh cycle, ensuring stability and predictability. Importantly, the commissioner is prohibited from raising cut scores outside of this cycle.</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Additionally, any changes to the refresh must be communicated two years in advance, with the manual set for adoption in August 2026.</a:t>
            </a:r>
            <a:endParaRPr>
              <a:latin typeface="Open Sans"/>
              <a:ea typeface="Open Sans"/>
              <a:cs typeface="Open Sans"/>
              <a:sym typeface="Open Sans"/>
            </a:endParaRPr>
          </a:p>
          <a:p>
            <a:pPr marL="0" lvl="0" indent="0" algn="l" rtl="0">
              <a:lnSpc>
                <a:spcPct val="115000"/>
              </a:lnSpc>
              <a:spcBef>
                <a:spcPts val="0"/>
              </a:spcBef>
              <a:spcAft>
                <a:spcPts val="0"/>
              </a:spcAft>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To support transparency, 'What-If' ratings will be provided for 2026 and 2027, helping districts anticipate the impact of upcoming changes</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460" name="Google Shape;460;g3bb46e28b82_0_3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17462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bb46e28b82_0_683:notes"/>
          <p:cNvSpPr>
            <a:spLocks noGrp="1" noRot="1" noChangeAspect="1"/>
          </p:cNvSpPr>
          <p:nvPr>
            <p:ph type="sldImg" idx="2"/>
          </p:nvPr>
        </p:nvSpPr>
        <p:spPr>
          <a:xfrm>
            <a:off x="1801813" y="230188"/>
            <a:ext cx="3254375" cy="1831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bb46e28b82_0_683:notes"/>
          <p:cNvSpPr txBox="1">
            <a:spLocks noGrp="1"/>
          </p:cNvSpPr>
          <p:nvPr>
            <p:ph type="body" idx="1"/>
          </p:nvPr>
        </p:nvSpPr>
        <p:spPr>
          <a:xfrm>
            <a:off x="433841" y="2213591"/>
            <a:ext cx="5990400" cy="622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u="sng">
                <a:solidFill>
                  <a:schemeClr val="hlink"/>
                </a:solidFill>
                <a:latin typeface="Open Sans"/>
                <a:ea typeface="Open Sans"/>
                <a:cs typeface="Open Sans"/>
                <a:sym typeface="Open Sans"/>
                <a:hlinkClick r:id="rId3"/>
              </a:rPr>
              <a:t>TXSchools.gov</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If you aren’t familiar with this website, TXSchools.gov, I encourage you to check it out. You can dive into the details for your district, each campus rating, trends over time, even comparisons with other districts. </a:t>
            </a:r>
          </a:p>
          <a:p>
            <a:pPr marL="0" lvl="0" indent="0" algn="l" rtl="0">
              <a:lnSpc>
                <a:spcPct val="115000"/>
              </a:lnSpc>
              <a:spcBef>
                <a:spcPts val="0"/>
              </a:spcBef>
              <a:spcAft>
                <a:spcPts val="0"/>
              </a:spcAft>
              <a:buClr>
                <a:schemeClr val="dk1"/>
              </a:buClr>
              <a:buSzPts val="1100"/>
              <a:buFont typeface="Arial"/>
              <a:buNone/>
            </a:pPr>
            <a:endParaRPr lang="en-US">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We’ll be talking generally about the system, but if you want to know how these concepts relate to your district and schools, this is a great resource for you.</a:t>
            </a:r>
            <a:endParaRPr>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endParaRPr>
              <a:latin typeface="Open Sans"/>
              <a:ea typeface="Open Sans"/>
              <a:cs typeface="Open Sans"/>
              <a:sym typeface="Open Sans"/>
            </a:endParaRPr>
          </a:p>
        </p:txBody>
      </p:sp>
      <p:sp>
        <p:nvSpPr>
          <p:cNvPr id="180" name="Google Shape;180;g3bb46e28b82_0_683: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1/16/2026</a:t>
            </a:r>
            <a:endParaRPr sz="1200" b="0" i="0" u="none" strike="noStrike" cap="none">
              <a:solidFill>
                <a:srgbClr val="000000"/>
              </a:solidFill>
              <a:latin typeface="Calibri"/>
              <a:ea typeface="Calibri"/>
              <a:cs typeface="Calibri"/>
              <a:sym typeface="Calibri"/>
            </a:endParaRPr>
          </a:p>
        </p:txBody>
      </p:sp>
      <p:sp>
        <p:nvSpPr>
          <p:cNvPr id="181" name="Google Shape;181;g3bb46e28b82_0_6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711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Open Sans"/>
                <a:ea typeface="Open Sans"/>
                <a:cs typeface="Open Sans"/>
                <a:sym typeface="Open Sans"/>
              </a:rPr>
              <a:t>This is a screenshot taken from the txschools.gov website and is the public overview of accountability results for a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Open Sans"/>
                <a:ea typeface="Open Sans"/>
                <a:cs typeface="Open Sans"/>
                <a:sym typeface="Open Sans"/>
              </a:rPr>
              <a:t>The first thing you’ll see is an overall rating, which gives you some information, but we want to dig in another layer.</a:t>
            </a:r>
          </a:p>
          <a:p>
            <a:endParaRPr lang="en-US"/>
          </a:p>
        </p:txBody>
      </p:sp>
      <p:sp>
        <p:nvSpPr>
          <p:cNvPr id="4" name="Slide Number Placeholder 3"/>
          <p:cNvSpPr>
            <a:spLocks noGrp="1"/>
          </p:cNvSpPr>
          <p:nvPr>
            <p:ph type="sldNum" sz="quarter" idx="5"/>
          </p:nvPr>
        </p:nvSpPr>
        <p:spPr/>
        <p:txBody>
          <a:bodyPr/>
          <a:lstStyle/>
          <a:p>
            <a:fld id="{E8F5D6DD-A7F3-45E2-87E4-AA12D555F0DF}" type="slidenum">
              <a:rPr lang="en-US" smtClean="0"/>
              <a:t>14</a:t>
            </a:fld>
            <a:endParaRPr lang="en-US"/>
          </a:p>
        </p:txBody>
      </p:sp>
    </p:spTree>
    <p:extLst>
      <p:ext uri="{BB962C8B-B14F-4D97-AF65-F5344CB8AC3E}">
        <p14:creationId xmlns:p14="http://schemas.microsoft.com/office/powerpoint/2010/main" val="116953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a:solidFill>
                  <a:srgbClr val="000000"/>
                </a:solidFill>
                <a:effectLst/>
                <a:latin typeface="Arial" panose="020B0604020202020204" pitchFamily="34" charset="0"/>
              </a:rPr>
              <a:t>The overall design of the accountability system evaluates performance or growth according to three domains.</a:t>
            </a:r>
            <a:endParaRPr lang="en-US" b="0">
              <a:effectLst/>
            </a:endParaRPr>
          </a:p>
          <a:p>
            <a:pPr rtl="0">
              <a:spcBef>
                <a:spcPts val="0"/>
              </a:spcBef>
              <a:spcAft>
                <a:spcPts val="0"/>
              </a:spcAft>
            </a:pPr>
            <a:br>
              <a:rPr lang="en-US" b="0">
                <a:effectLst/>
              </a:rPr>
            </a:br>
            <a:r>
              <a:rPr lang="en-US" sz="1200" b="0" i="0" u="none" strike="noStrike">
                <a:solidFill>
                  <a:srgbClr val="000000"/>
                </a:solidFill>
                <a:effectLst/>
                <a:latin typeface="Arial" panose="020B0604020202020204" pitchFamily="34" charset="0"/>
              </a:rPr>
              <a:t>We will be expounding on the key concepts of these three domains.</a:t>
            </a:r>
            <a:endParaRPr lang="en-US" b="0">
              <a:effectLst/>
            </a:endParaRPr>
          </a:p>
        </p:txBody>
      </p:sp>
      <p:sp>
        <p:nvSpPr>
          <p:cNvPr id="4" name="Slide Number Placeholder 3"/>
          <p:cNvSpPr>
            <a:spLocks noGrp="1"/>
          </p:cNvSpPr>
          <p:nvPr>
            <p:ph type="sldNum" sz="quarter" idx="5"/>
          </p:nvPr>
        </p:nvSpPr>
        <p:spPr/>
        <p:txBody>
          <a:bodyPr/>
          <a:lstStyle/>
          <a:p>
            <a:fld id="{7D35C756-4524-46B4-B7C2-0BCDF3D9FF5F}" type="slidenum">
              <a:rPr lang="en-US" smtClean="0"/>
              <a:t>15</a:t>
            </a:fld>
            <a:endParaRPr lang="en-US"/>
          </a:p>
        </p:txBody>
      </p:sp>
    </p:spTree>
    <p:extLst>
      <p:ext uri="{BB962C8B-B14F-4D97-AF65-F5344CB8AC3E}">
        <p14:creationId xmlns:p14="http://schemas.microsoft.com/office/powerpoint/2010/main" val="331825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a:latin typeface="Open Sans"/>
                <a:ea typeface="Open Sans"/>
                <a:cs typeface="Open Sans"/>
                <a:sym typeface="Open Sans"/>
              </a:rPr>
              <a:t>Facilitator notes: Give the instructions in yellow. When you </a:t>
            </a:r>
            <a:r>
              <a:rPr lang="en-US" b="1">
                <a:latin typeface="Open Sans"/>
                <a:ea typeface="Open Sans"/>
                <a:cs typeface="Open Sans"/>
                <a:sym typeface="Open Sans"/>
              </a:rPr>
              <a:t>CLICK</a:t>
            </a:r>
            <a:r>
              <a:rPr lang="en-US" b="0">
                <a:latin typeface="Open Sans"/>
                <a:ea typeface="Open Sans"/>
                <a:cs typeface="Open Sans"/>
                <a:sym typeface="Open Sans"/>
              </a:rPr>
              <a:t>, the blue bar timer will begin to count down for 30 seconds. The yellow instructions will disappear when the time runs out. Then as you debrief with the audience, there are three key bullet points to review that will appear when you </a:t>
            </a:r>
            <a:r>
              <a:rPr lang="en-US" b="1">
                <a:latin typeface="Open Sans"/>
                <a:ea typeface="Open Sans"/>
                <a:cs typeface="Open Sans"/>
                <a:sym typeface="Open Sans"/>
              </a:rPr>
              <a:t>CLICK again.</a:t>
            </a:r>
            <a:endParaRPr lang="en-US">
              <a:latin typeface="Open Sans"/>
              <a:ea typeface="Open Sans"/>
              <a:cs typeface="Open Sans"/>
              <a:sym typeface="Open Sans"/>
            </a:endParaRPr>
          </a:p>
          <a:p>
            <a:pPr marL="0" lvl="0" indent="0" algn="l" rtl="0">
              <a:lnSpc>
                <a:spcPct val="115000"/>
              </a:lnSpc>
              <a:spcBef>
                <a:spcPts val="0"/>
              </a:spcBef>
              <a:spcAft>
                <a:spcPts val="0"/>
              </a:spcAft>
              <a:buNone/>
            </a:pPr>
            <a:endParaRPr lang="en-US">
              <a:latin typeface="Open Sans"/>
              <a:ea typeface="Open Sans"/>
              <a:cs typeface="Open Sans"/>
              <a:sym typeface="Open Sans"/>
            </a:endParaRPr>
          </a:p>
          <a:p>
            <a:pPr marL="0" lvl="0" indent="0" algn="l" rtl="0">
              <a:lnSpc>
                <a:spcPct val="115000"/>
              </a:lnSpc>
              <a:spcBef>
                <a:spcPts val="0"/>
              </a:spcBef>
              <a:spcAft>
                <a:spcPts val="0"/>
              </a:spcAft>
              <a:buNone/>
            </a:pPr>
            <a:r>
              <a:rPr lang="en-US">
                <a:latin typeface="Open Sans"/>
                <a:ea typeface="Open Sans"/>
                <a:cs typeface="Open Sans"/>
                <a:sym typeface="Open Sans"/>
              </a:rPr>
              <a:t>Domain 1 is also known as Student Achievement</a:t>
            </a:r>
          </a:p>
          <a:p>
            <a:pPr marL="0" lvl="0" indent="0" algn="l" rtl="0">
              <a:lnSpc>
                <a:spcPct val="115000"/>
              </a:lnSpc>
              <a:spcBef>
                <a:spcPts val="0"/>
              </a:spcBef>
              <a:spcAft>
                <a:spcPts val="0"/>
              </a:spcAft>
              <a:buNone/>
            </a:pPr>
            <a:endParaRPr lang="en-US">
              <a:latin typeface="Open Sans"/>
              <a:ea typeface="Open Sans"/>
              <a:cs typeface="Open Sans"/>
              <a:sym typeface="Open Sans"/>
            </a:endParaRPr>
          </a:p>
          <a:p>
            <a:pPr marL="228600" lvl="0" indent="-228600" algn="l" rtl="0">
              <a:lnSpc>
                <a:spcPct val="115000"/>
              </a:lnSpc>
              <a:spcBef>
                <a:spcPts val="0"/>
              </a:spcBef>
              <a:spcAft>
                <a:spcPts val="0"/>
              </a:spcAft>
              <a:buAutoNum type="arabicPeriod"/>
            </a:pPr>
            <a:r>
              <a:rPr lang="en-US">
                <a:latin typeface="Open Sans"/>
                <a:ea typeface="Open Sans"/>
                <a:cs typeface="Open Sans"/>
                <a:sym typeface="Open Sans"/>
              </a:rPr>
              <a:t>It shows how much students know and can do by the end of the school year. </a:t>
            </a:r>
          </a:p>
          <a:p>
            <a:pPr marL="228600" lvl="0" indent="-228600" algn="l" rtl="0">
              <a:lnSpc>
                <a:spcPct val="115000"/>
              </a:lnSpc>
              <a:spcBef>
                <a:spcPts val="0"/>
              </a:spcBef>
              <a:spcAft>
                <a:spcPts val="0"/>
              </a:spcAft>
              <a:buAutoNum type="arabicPeriod"/>
            </a:pPr>
            <a:r>
              <a:rPr lang="en-US">
                <a:latin typeface="Open Sans"/>
                <a:ea typeface="Open Sans"/>
                <a:cs typeface="Open Sans"/>
                <a:sym typeface="Open Sans"/>
              </a:rPr>
              <a:t>Ratings in this domain are based on how many students are “approaching, meeting, and mastering” grade level on the STAAR assessment.</a:t>
            </a:r>
          </a:p>
          <a:p>
            <a:pPr marL="228600" lvl="0" indent="-228600" algn="l" rtl="0">
              <a:lnSpc>
                <a:spcPct val="115000"/>
              </a:lnSpc>
              <a:spcBef>
                <a:spcPts val="0"/>
              </a:spcBef>
              <a:spcAft>
                <a:spcPts val="0"/>
              </a:spcAft>
              <a:buAutoNum type="arabicPeriod"/>
            </a:pPr>
            <a:r>
              <a:rPr lang="en-US">
                <a:latin typeface="Open Sans"/>
                <a:ea typeface="Open Sans"/>
                <a:cs typeface="Open Sans"/>
                <a:sym typeface="Open Sans"/>
              </a:rPr>
              <a:t>For high schools and districts, ratings are based on graduation rates and the preparedness of graduates for college, careers, or military service.</a:t>
            </a:r>
          </a:p>
          <a:p>
            <a:pPr marL="0" lvl="0" indent="0" algn="l" rtl="0">
              <a:lnSpc>
                <a:spcPct val="115000"/>
              </a:lnSpc>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360444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2801-5BAA-FA70-C49A-B92BA794D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9A73F-191C-B1AE-AC39-ECE7524F1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F82AC-F1CA-6501-4FBB-A930BF77D4FD}"/>
              </a:ext>
            </a:extLst>
          </p:cNvPr>
          <p:cNvSpPr>
            <a:spLocks noGrp="1"/>
          </p:cNvSpPr>
          <p:nvPr>
            <p:ph type="body" idx="1"/>
          </p:nvPr>
        </p:nvSpPr>
        <p:spPr/>
        <p:txBody>
          <a:bodyPr/>
          <a:lstStyle/>
          <a:p>
            <a:pPr marL="0" lvl="0" indent="0" algn="l" rtl="0">
              <a:lnSpc>
                <a:spcPct val="115000"/>
              </a:lnSpc>
              <a:spcBef>
                <a:spcPts val="0"/>
              </a:spcBef>
              <a:spcAft>
                <a:spcPts val="0"/>
              </a:spcAft>
              <a:buNone/>
            </a:pPr>
            <a:r>
              <a:rPr lang="en-US">
                <a:latin typeface="Open Sans"/>
                <a:ea typeface="Open Sans"/>
                <a:cs typeface="Open Sans"/>
                <a:sym typeface="Open Sans"/>
              </a:rPr>
              <a:t>Facilitator notes: Give the instructions in yellow. When you </a:t>
            </a:r>
            <a:r>
              <a:rPr lang="en-US" b="1">
                <a:latin typeface="Open Sans"/>
                <a:ea typeface="Open Sans"/>
                <a:cs typeface="Open Sans"/>
                <a:sym typeface="Open Sans"/>
              </a:rPr>
              <a:t>CLICK</a:t>
            </a:r>
            <a:r>
              <a:rPr lang="en-US" b="0">
                <a:latin typeface="Open Sans"/>
                <a:ea typeface="Open Sans"/>
                <a:cs typeface="Open Sans"/>
                <a:sym typeface="Open Sans"/>
              </a:rPr>
              <a:t>, the blue bar timer will begin to count down for 30 seconds. The yellow instructions will disappear when the time runs out. Then as you debrief with the audience, there are three key bullet points to review that will appear when you </a:t>
            </a:r>
            <a:r>
              <a:rPr lang="en-US" b="1">
                <a:latin typeface="Open Sans"/>
                <a:ea typeface="Open Sans"/>
                <a:cs typeface="Open Sans"/>
                <a:sym typeface="Open Sans"/>
              </a:rPr>
              <a:t>CLICK again.</a:t>
            </a:r>
            <a:endParaRPr lang="en-US">
              <a:latin typeface="Open Sans"/>
              <a:ea typeface="Open Sans"/>
              <a:cs typeface="Open Sans"/>
              <a:sym typeface="Open Sans"/>
            </a:endParaRPr>
          </a:p>
          <a:p>
            <a:pPr marL="0" lvl="0" indent="0" algn="l" rtl="0">
              <a:lnSpc>
                <a:spcPct val="115000"/>
              </a:lnSpc>
              <a:spcBef>
                <a:spcPts val="0"/>
              </a:spcBef>
              <a:spcAft>
                <a:spcPts val="0"/>
              </a:spcAft>
              <a:buNone/>
            </a:pPr>
            <a:endParaRPr lang="en-US">
              <a:latin typeface="Open Sans"/>
              <a:ea typeface="Open Sans"/>
              <a:cs typeface="Open Sans"/>
              <a:sym typeface="Open Sans"/>
            </a:endParaRPr>
          </a:p>
          <a:p>
            <a:pPr marL="342900" lvl="0" indent="-342900">
              <a:lnSpc>
                <a:spcPct val="110000"/>
              </a:lnSpc>
              <a:spcBef>
                <a:spcPts val="0"/>
              </a:spcBef>
              <a:spcAft>
                <a:spcPts val="1200"/>
              </a:spcAft>
              <a:buClr>
                <a:srgbClr val="000000"/>
              </a:buClr>
              <a:buSzPts val="2000"/>
              <a:buFont typeface="Arial"/>
              <a:buChar char="•"/>
            </a:pPr>
            <a:r>
              <a:rPr lang="en-US">
                <a:ea typeface="Calibri"/>
                <a:cs typeface="Calibri"/>
                <a:sym typeface="Calibri"/>
              </a:rPr>
              <a:t>This domain is based on a </a:t>
            </a:r>
            <a:r>
              <a:rPr lang="en-US">
                <a:latin typeface="Franklin Gothic Heavy" panose="020B0903020102020204" pitchFamily="34" charset="0"/>
                <a:ea typeface="Calibri"/>
                <a:cs typeface="Calibri"/>
                <a:sym typeface="Calibri"/>
              </a:rPr>
              <a:t>comparison of how students are performing</a:t>
            </a:r>
            <a:r>
              <a:rPr lang="en-US">
                <a:ea typeface="Calibri"/>
                <a:cs typeface="Calibri"/>
                <a:sym typeface="Calibri"/>
              </a:rPr>
              <a:t>.  </a:t>
            </a:r>
            <a:endParaRPr lang="en-US"/>
          </a:p>
          <a:p>
            <a:pPr marL="342900" lvl="0" indent="-342900">
              <a:lnSpc>
                <a:spcPct val="110000"/>
              </a:lnSpc>
              <a:spcBef>
                <a:spcPts val="600"/>
              </a:spcBef>
              <a:spcAft>
                <a:spcPts val="1200"/>
              </a:spcAft>
              <a:buClr>
                <a:srgbClr val="000000"/>
              </a:buClr>
              <a:buSzPts val="2000"/>
              <a:buFont typeface="Arial"/>
              <a:buChar char="•"/>
            </a:pPr>
            <a:r>
              <a:rPr lang="en-US">
                <a:ea typeface="Calibri"/>
                <a:cs typeface="Calibri"/>
                <a:sym typeface="Calibri"/>
              </a:rPr>
              <a:t>In part, this domain is based on </a:t>
            </a:r>
            <a:r>
              <a:rPr lang="en-US">
                <a:latin typeface="Franklin Gothic Heavy" panose="020B0903020102020204" pitchFamily="34" charset="0"/>
                <a:ea typeface="Calibri"/>
                <a:cs typeface="Calibri"/>
                <a:sym typeface="Calibri"/>
              </a:rPr>
              <a:t>how many students showed academic growth in reading and math </a:t>
            </a:r>
            <a:r>
              <a:rPr lang="en-US">
                <a:ea typeface="Calibri"/>
                <a:cs typeface="Calibri"/>
                <a:sym typeface="Calibri"/>
              </a:rPr>
              <a:t>on the STAAR tests. </a:t>
            </a:r>
            <a:endParaRPr lang="en-US"/>
          </a:p>
          <a:p>
            <a:pPr marL="342900" lvl="0" indent="-342900">
              <a:lnSpc>
                <a:spcPct val="110000"/>
              </a:lnSpc>
              <a:spcBef>
                <a:spcPts val="600"/>
              </a:spcBef>
              <a:spcAft>
                <a:spcPts val="1200"/>
              </a:spcAft>
              <a:buClr>
                <a:srgbClr val="000000"/>
              </a:buClr>
              <a:buSzPts val="2000"/>
              <a:buFont typeface="Arial"/>
              <a:buChar char="•"/>
            </a:pPr>
            <a:r>
              <a:rPr lang="en-US">
                <a:ea typeface="Calibri"/>
                <a:cs typeface="Calibri"/>
                <a:sym typeface="Calibri"/>
              </a:rPr>
              <a:t>This domain also looks at the </a:t>
            </a:r>
            <a:r>
              <a:rPr lang="en-US">
                <a:latin typeface="Franklin Gothic Heavy" panose="020B0903020102020204" pitchFamily="34" charset="0"/>
                <a:ea typeface="Calibri"/>
                <a:cs typeface="Calibri"/>
                <a:sym typeface="Calibri"/>
              </a:rPr>
              <a:t>level of achievement compared to similar campuses</a:t>
            </a:r>
            <a:r>
              <a:rPr lang="en-US">
                <a:ea typeface="Calibri"/>
                <a:cs typeface="Calibri"/>
                <a:sym typeface="Calibri"/>
              </a:rPr>
              <a:t>.​​</a:t>
            </a:r>
            <a:endParaRPr lang="en-US"/>
          </a:p>
          <a:p>
            <a:pPr marL="0" lvl="0" indent="0" algn="l" rtl="0">
              <a:lnSpc>
                <a:spcPct val="115000"/>
              </a:lnSpc>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4F4357DA-7708-2621-4492-803B548DDEEA}"/>
              </a:ext>
            </a:extLst>
          </p:cNvPr>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3697655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bb46e28b82_0_2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3bb46e28b82_0_2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Part A  (Domain 2A)</a:t>
            </a: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•Measures Academic Growth and allows campuses to see how much students progress or grow from one year to the next in STAAR reading and math.</a:t>
            </a: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•As a teacher, it gives me information about how I am closing the gaps for my students in reading and mathematics.</a:t>
            </a:r>
          </a:p>
          <a:p>
            <a:pPr marL="0" lvl="0" indent="0" algn="l" rtl="0">
              <a:lnSpc>
                <a:spcPct val="115000"/>
              </a:lnSpc>
              <a:spcBef>
                <a:spcPts val="0"/>
              </a:spcBef>
              <a:spcAft>
                <a:spcPts val="0"/>
              </a:spcAft>
              <a:buNone/>
            </a:pPr>
            <a:endParaRPr lang="en-US" sz="12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Part B (Domain 2B)</a:t>
            </a: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•Uses the campus's Domain I score and compares it to other campuses with a similar percentage of economically disadvantaged students.</a:t>
            </a: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•The campus gets to choose the "better of" within this domain to use for an overall rating. </a:t>
            </a: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•This part allows campuses to compare to other campuses that "look" like them instead of comparing apples to oranges. </a:t>
            </a:r>
          </a:p>
          <a:p>
            <a:pPr marL="0" lvl="0" indent="0" algn="l" rtl="0">
              <a:lnSpc>
                <a:spcPct val="115000"/>
              </a:lnSpc>
              <a:spcBef>
                <a:spcPts val="0"/>
              </a:spcBef>
              <a:spcAft>
                <a:spcPts val="0"/>
              </a:spcAft>
              <a:buClr>
                <a:schemeClr val="dk1"/>
              </a:buClr>
              <a:buSzPts val="1100"/>
              <a:buFont typeface="Arial"/>
              <a:buNone/>
            </a:pPr>
            <a:r>
              <a:rPr lang="en-US" sz="1200">
                <a:latin typeface="Open Sans"/>
                <a:ea typeface="Open Sans"/>
                <a:cs typeface="Open Sans"/>
                <a:sym typeface="Open Sans"/>
              </a:rPr>
              <a:t>•Part B looks at STAAR AND CCMR</a:t>
            </a:r>
          </a:p>
          <a:p>
            <a:pPr marL="0" lvl="0" indent="0" algn="l" rtl="0">
              <a:spcBef>
                <a:spcPts val="0"/>
              </a:spcBef>
              <a:spcAft>
                <a:spcPts val="0"/>
              </a:spcAft>
              <a:buNone/>
            </a:pPr>
            <a:endParaRPr>
              <a:latin typeface="Calibri"/>
              <a:ea typeface="Calibri"/>
              <a:cs typeface="Calibri"/>
              <a:sym typeface="Calibri"/>
            </a:endParaRPr>
          </a:p>
        </p:txBody>
      </p:sp>
      <p:sp>
        <p:nvSpPr>
          <p:cNvPr id="390" name="Google Shape;390;g3bb46e28b82_0_23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28896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4189-64FD-BD6D-7E9A-B9C7890BF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3CCBF-84DF-769C-16B2-5700BF54B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E7C96-D39E-6898-530A-CCEA49E85E69}"/>
              </a:ext>
            </a:extLst>
          </p:cNvPr>
          <p:cNvSpPr>
            <a:spLocks noGrp="1"/>
          </p:cNvSpPr>
          <p:nvPr>
            <p:ph type="body" idx="1"/>
          </p:nvPr>
        </p:nvSpPr>
        <p:spPr/>
        <p:txBody>
          <a:bodyPr/>
          <a:lstStyle/>
          <a:p>
            <a:pPr marL="0" lvl="0" indent="0" algn="l" rtl="0">
              <a:lnSpc>
                <a:spcPct val="115000"/>
              </a:lnSpc>
              <a:spcBef>
                <a:spcPts val="0"/>
              </a:spcBef>
              <a:spcAft>
                <a:spcPts val="0"/>
              </a:spcAft>
              <a:buNone/>
            </a:pPr>
            <a:r>
              <a:rPr lang="en-US">
                <a:latin typeface="Open Sans"/>
                <a:ea typeface="Open Sans"/>
                <a:cs typeface="Open Sans"/>
                <a:sym typeface="Open Sans"/>
              </a:rPr>
              <a:t>Facilitator notes: Give the instructions in yellow. When you </a:t>
            </a:r>
            <a:r>
              <a:rPr lang="en-US" b="1">
                <a:latin typeface="Open Sans"/>
                <a:ea typeface="Open Sans"/>
                <a:cs typeface="Open Sans"/>
                <a:sym typeface="Open Sans"/>
              </a:rPr>
              <a:t>CLICK</a:t>
            </a:r>
            <a:r>
              <a:rPr lang="en-US" b="0">
                <a:latin typeface="Open Sans"/>
                <a:ea typeface="Open Sans"/>
                <a:cs typeface="Open Sans"/>
                <a:sym typeface="Open Sans"/>
              </a:rPr>
              <a:t>, the blue bar timer will begin to count down for 30 seconds. The yellow instructions will disappear when the time runs out. Then as you debrief with the audience, there are three key bullet points to review that will appear when you </a:t>
            </a:r>
            <a:r>
              <a:rPr lang="en-US" b="1">
                <a:latin typeface="Open Sans"/>
                <a:ea typeface="Open Sans"/>
                <a:cs typeface="Open Sans"/>
                <a:sym typeface="Open Sans"/>
              </a:rPr>
              <a:t>CLICK again.</a:t>
            </a:r>
            <a:endParaRPr lang="en-US">
              <a:latin typeface="Open Sans"/>
              <a:ea typeface="Open Sans"/>
              <a:cs typeface="Open Sans"/>
              <a:sym typeface="Open Sans"/>
            </a:endParaRPr>
          </a:p>
          <a:p>
            <a:pPr marL="0" lvl="0" indent="0" algn="l" rtl="0">
              <a:lnSpc>
                <a:spcPct val="115000"/>
              </a:lnSpc>
              <a:spcBef>
                <a:spcPts val="0"/>
              </a:spcBef>
              <a:spcAft>
                <a:spcPts val="0"/>
              </a:spcAft>
              <a:buNone/>
            </a:pPr>
            <a:endParaRPr lang="en-US">
              <a:latin typeface="Open Sans"/>
              <a:ea typeface="Open Sans"/>
              <a:cs typeface="Open Sans"/>
              <a:sym typeface="Open Sans"/>
            </a:endParaRPr>
          </a:p>
          <a:p>
            <a:pPr marL="0" lvl="0" indent="0" algn="l" rtl="0">
              <a:spcBef>
                <a:spcPts val="0"/>
              </a:spcBef>
              <a:spcAft>
                <a:spcPts val="0"/>
              </a:spcAft>
              <a:buNone/>
            </a:pPr>
            <a:endParaRPr lang="en-US">
              <a:latin typeface="Open Sans"/>
              <a:ea typeface="Open Sans"/>
              <a:cs typeface="Open Sans"/>
              <a:sym typeface="Open Sans"/>
            </a:endParaRPr>
          </a:p>
          <a:p>
            <a:pPr marL="342900" lvl="0" indent="-342900">
              <a:lnSpc>
                <a:spcPct val="110000"/>
              </a:lnSpc>
              <a:spcBef>
                <a:spcPts val="0"/>
              </a:spcBef>
              <a:spcAft>
                <a:spcPts val="1200"/>
              </a:spcAft>
              <a:buClr>
                <a:srgbClr val="000000"/>
              </a:buClr>
              <a:buSzPts val="1800"/>
              <a:buFont typeface="Arial"/>
              <a:buChar char="•"/>
            </a:pPr>
            <a:r>
              <a:rPr lang="en-US">
                <a:ea typeface="Calibri"/>
                <a:cs typeface="Calibri"/>
                <a:sym typeface="Calibri"/>
              </a:rPr>
              <a:t>This domain is meant to help ensure </a:t>
            </a:r>
            <a:r>
              <a:rPr lang="en-US" b="1">
                <a:latin typeface="Franklin Gothic Heavy" panose="020B0903020102020204" pitchFamily="34" charset="0"/>
                <a:ea typeface="Calibri"/>
                <a:cs typeface="Calibri"/>
                <a:sym typeface="Calibri"/>
              </a:rPr>
              <a:t>attention </a:t>
            </a:r>
            <a:r>
              <a:rPr lang="en-US">
                <a:latin typeface="Franklin Gothic Heavy" panose="020B0903020102020204" pitchFamily="34" charset="0"/>
                <a:ea typeface="Calibri"/>
                <a:cs typeface="Calibri"/>
                <a:sym typeface="Calibri"/>
              </a:rPr>
              <a:t>is </a:t>
            </a:r>
            <a:r>
              <a:rPr lang="en-US" b="1">
                <a:latin typeface="Franklin Gothic Heavy" panose="020B0903020102020204" pitchFamily="34" charset="0"/>
                <a:ea typeface="Calibri"/>
                <a:cs typeface="Calibri"/>
                <a:sym typeface="Calibri"/>
              </a:rPr>
              <a:t>given to every student</a:t>
            </a:r>
            <a:r>
              <a:rPr lang="en-US">
                <a:ea typeface="Calibri"/>
                <a:cs typeface="Calibri"/>
                <a:sym typeface="Calibri"/>
              </a:rPr>
              <a:t>.</a:t>
            </a:r>
            <a:endParaRPr lang="en-US"/>
          </a:p>
          <a:p>
            <a:pPr marL="342900" lvl="0" indent="-342900">
              <a:lnSpc>
                <a:spcPct val="110000"/>
              </a:lnSpc>
              <a:spcBef>
                <a:spcPts val="600"/>
              </a:spcBef>
              <a:spcAft>
                <a:spcPts val="1200"/>
              </a:spcAft>
              <a:buClr>
                <a:srgbClr val="000000"/>
              </a:buClr>
              <a:buSzPts val="1800"/>
              <a:buFont typeface="Arial"/>
              <a:buChar char="•"/>
            </a:pPr>
            <a:r>
              <a:rPr lang="en-US" b="1">
                <a:ea typeface="Calibri"/>
                <a:cs typeface="Calibri"/>
                <a:sym typeface="Calibri"/>
              </a:rPr>
              <a:t>Ratings look at </a:t>
            </a:r>
            <a:r>
              <a:rPr lang="en-US" b="1">
                <a:latin typeface="Franklin Gothic Heavy" panose="020B0903020102020204" pitchFamily="34" charset="0"/>
                <a:ea typeface="Calibri"/>
                <a:cs typeface="Calibri"/>
                <a:sym typeface="Calibri"/>
              </a:rPr>
              <a:t>groups of students separately</a:t>
            </a:r>
            <a:r>
              <a:rPr lang="en-US">
                <a:ea typeface="Calibri"/>
                <a:cs typeface="Calibri"/>
                <a:sym typeface="Calibri"/>
              </a:rPr>
              <a:t>.</a:t>
            </a:r>
            <a:endParaRPr lang="en-US"/>
          </a:p>
          <a:p>
            <a:pPr marL="342900" lvl="0" indent="-342900">
              <a:lnSpc>
                <a:spcPct val="110000"/>
              </a:lnSpc>
              <a:spcBef>
                <a:spcPts val="600"/>
              </a:spcBef>
              <a:spcAft>
                <a:spcPts val="1200"/>
              </a:spcAft>
              <a:buClr>
                <a:srgbClr val="000000"/>
              </a:buClr>
              <a:buSzPts val="1800"/>
              <a:buFont typeface="Arial"/>
              <a:buChar char="•"/>
            </a:pPr>
            <a:r>
              <a:rPr lang="en-US" b="1">
                <a:latin typeface="Franklin Gothic Heavy" panose="020B0903020102020204" pitchFamily="34" charset="0"/>
                <a:ea typeface="Calibri"/>
                <a:cs typeface="Calibri"/>
                <a:sym typeface="Calibri"/>
              </a:rPr>
              <a:t>Higher grades </a:t>
            </a:r>
            <a:r>
              <a:rPr lang="en-US">
                <a:ea typeface="Calibri"/>
                <a:cs typeface="Calibri"/>
                <a:sym typeface="Calibri"/>
              </a:rPr>
              <a:t>are </a:t>
            </a:r>
            <a:r>
              <a:rPr lang="en-US" b="1">
                <a:latin typeface="Franklin Gothic Heavy" panose="020B0903020102020204" pitchFamily="34" charset="0"/>
                <a:ea typeface="Calibri"/>
                <a:cs typeface="Calibri"/>
                <a:sym typeface="Calibri"/>
              </a:rPr>
              <a:t>awarded if all groups</a:t>
            </a:r>
            <a:r>
              <a:rPr lang="en-US">
                <a:ea typeface="Calibri"/>
                <a:cs typeface="Calibri"/>
                <a:sym typeface="Calibri"/>
              </a:rPr>
              <a:t> of students </a:t>
            </a:r>
            <a:r>
              <a:rPr lang="en-US" b="1">
                <a:latin typeface="Franklin Gothic Heavy" panose="020B0903020102020204" pitchFamily="34" charset="0"/>
                <a:ea typeface="Calibri"/>
                <a:cs typeface="Calibri"/>
                <a:sym typeface="Calibri"/>
              </a:rPr>
              <a:t>are doing well in terms of academic growth and student achievement</a:t>
            </a:r>
            <a:r>
              <a:rPr lang="en-US">
                <a:ea typeface="Calibri"/>
                <a:cs typeface="Calibri"/>
                <a:sym typeface="Calibri"/>
              </a:rPr>
              <a:t>. ​</a:t>
            </a:r>
            <a:endParaRPr lang="en-US" sz="1100"/>
          </a:p>
          <a:p>
            <a:pPr marL="0" lvl="0" indent="0" algn="l" rtl="0">
              <a:lnSpc>
                <a:spcPct val="115000"/>
              </a:lnSpc>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97404629-3F19-F732-A46E-385BC5B96090}"/>
              </a:ext>
            </a:extLst>
          </p:cNvPr>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3349021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bb46e28b82_0_2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bb46e28b82_0_28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Domain 3, otherwise known as Closing the Gaps, is the Federal Accountability system mandated by the Every Student Succeeds Act (ESSA).</a:t>
            </a:r>
            <a:endParaRPr>
              <a:latin typeface="Open Sans"/>
              <a:ea typeface="Open Sans"/>
              <a:cs typeface="Open Sans"/>
              <a:sym typeface="Open Sans"/>
            </a:endParaRPr>
          </a:p>
          <a:p>
            <a:pPr marL="0" lvl="0" indent="0" algn="l" rtl="0">
              <a:lnSpc>
                <a:spcPct val="115000"/>
              </a:lnSpc>
              <a:spcBef>
                <a:spcPts val="0"/>
              </a:spcBef>
              <a:spcAft>
                <a:spcPts val="0"/>
              </a:spcAft>
              <a:buSzPts val="1100"/>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Adding Domain 3 allows for a single Accountability system in the state of Texas.</a:t>
            </a:r>
            <a:endParaRPr>
              <a:latin typeface="Open Sans"/>
              <a:ea typeface="Open Sans"/>
              <a:cs typeface="Open Sans"/>
              <a:sym typeface="Open Sans"/>
            </a:endParaRPr>
          </a:p>
          <a:p>
            <a:pPr marL="0" lvl="0" indent="0" algn="l" rtl="0">
              <a:lnSpc>
                <a:spcPct val="115000"/>
              </a:lnSpc>
              <a:spcBef>
                <a:spcPts val="0"/>
              </a:spcBef>
              <a:spcAft>
                <a:spcPts val="0"/>
              </a:spcAft>
              <a:buSzPts val="1100"/>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Combining the state and federal accountability systems is a progressive step to ensure they are aligned and to promote high expectations for all. </a:t>
            </a:r>
            <a:endParaRPr>
              <a:latin typeface="Open Sans"/>
              <a:ea typeface="Open Sans"/>
              <a:cs typeface="Open Sans"/>
              <a:sym typeface="Open Sans"/>
            </a:endParaRPr>
          </a:p>
          <a:p>
            <a:pPr marL="0" lvl="0" indent="0" algn="l" rtl="0">
              <a:lnSpc>
                <a:spcPct val="115000"/>
              </a:lnSpc>
              <a:spcBef>
                <a:spcPts val="0"/>
              </a:spcBef>
              <a:spcAft>
                <a:spcPts val="0"/>
              </a:spcAft>
              <a:buSzPts val="1100"/>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It looks at academic achievement, growth, 4-year graduation rate, progress to English language proficiency and School Quality/Student Success.</a:t>
            </a:r>
            <a:endParaRPr>
              <a:latin typeface="Open Sans"/>
              <a:ea typeface="Open Sans"/>
              <a:cs typeface="Open Sans"/>
              <a:sym typeface="Open Sans"/>
            </a:endParaRPr>
          </a:p>
          <a:p>
            <a:pPr marL="0" lvl="0" indent="0" algn="l" rtl="0">
              <a:lnSpc>
                <a:spcPct val="115000"/>
              </a:lnSpc>
              <a:spcBef>
                <a:spcPts val="0"/>
              </a:spcBef>
              <a:spcAft>
                <a:spcPts val="0"/>
              </a:spcAft>
              <a:buSzPts val="1100"/>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Super groups are in ** on slide</a:t>
            </a:r>
            <a:endParaRPr>
              <a:latin typeface="Open Sans"/>
              <a:ea typeface="Open Sans"/>
              <a:cs typeface="Open Sans"/>
              <a:sym typeface="Open Sans"/>
            </a:endParaRPr>
          </a:p>
          <a:p>
            <a:pPr marL="0" lvl="0" indent="0" algn="l" rtl="0">
              <a:lnSpc>
                <a:spcPct val="115000"/>
              </a:lnSpc>
              <a:spcBef>
                <a:spcPts val="0"/>
              </a:spcBef>
              <a:spcAft>
                <a:spcPts val="0"/>
              </a:spcAft>
              <a:buSzPts val="1100"/>
              <a:buNone/>
            </a:pPr>
            <a:endParaRPr b="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b="1">
                <a:latin typeface="Open Sans"/>
                <a:ea typeface="Open Sans"/>
                <a:cs typeface="Open Sans"/>
                <a:sym typeface="Open Sans"/>
              </a:rPr>
              <a:t>High focus groups:</a:t>
            </a:r>
            <a:endParaRPr b="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Eco dis</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Emergent Bilingual</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Current sped</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Highly mobile</a:t>
            </a:r>
            <a:endParaRPr>
              <a:latin typeface="Open Sans"/>
              <a:ea typeface="Open Sans"/>
              <a:cs typeface="Open Sans"/>
              <a:sym typeface="Open Sans"/>
            </a:endParaRPr>
          </a:p>
          <a:p>
            <a:pPr marL="0" lvl="0" indent="0" algn="l" rtl="0">
              <a:lnSpc>
                <a:spcPct val="115000"/>
              </a:lnSpc>
              <a:spcBef>
                <a:spcPts val="0"/>
              </a:spcBef>
              <a:spcAft>
                <a:spcPts val="0"/>
              </a:spcAft>
              <a:buSzPts val="1100"/>
              <a:buNone/>
            </a:pPr>
            <a:endParaRPr b="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b="1">
                <a:latin typeface="Open Sans"/>
                <a:ea typeface="Open Sans"/>
                <a:cs typeface="Open Sans"/>
                <a:sym typeface="Open Sans"/>
              </a:rPr>
              <a:t>Final rating</a:t>
            </a:r>
            <a:r>
              <a:rPr lang="en-US">
                <a:latin typeface="Open Sans"/>
                <a:ea typeface="Open Sans"/>
                <a:cs typeface="Open Sans"/>
                <a:sym typeface="Open Sans"/>
              </a:rPr>
              <a:t>: All + 2 lowest racial/ethnic + High Focus </a:t>
            </a:r>
            <a:endParaRPr>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9" name="Google Shape;429;g3bb46e28b82_0_28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212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0"/>
              <a:t>Use this as an agenda slide to explain that the time is broken into three sections.</a:t>
            </a:r>
          </a:p>
          <a:p>
            <a:pPr marL="0" lvl="0" indent="0" algn="l" rtl="0">
              <a:spcBef>
                <a:spcPts val="0"/>
              </a:spcBef>
              <a:spcAft>
                <a:spcPts val="0"/>
              </a:spcAft>
              <a:buClr>
                <a:schemeClr val="dk1"/>
              </a:buClr>
              <a:buFont typeface="Arial"/>
              <a:buNone/>
            </a:pPr>
            <a:endParaRPr lang="en-US" b="0"/>
          </a:p>
          <a:p>
            <a:pPr marL="228600" lvl="0" indent="-228600" algn="l" rtl="0">
              <a:spcBef>
                <a:spcPts val="0"/>
              </a:spcBef>
              <a:spcAft>
                <a:spcPts val="0"/>
              </a:spcAft>
              <a:buClr>
                <a:schemeClr val="dk1"/>
              </a:buClr>
              <a:buFont typeface="Arial"/>
              <a:buAutoNum type="arabicPeriod"/>
            </a:pPr>
            <a:r>
              <a:rPr lang="en-US" b="0"/>
              <a:t>Applying a Governance Mindset to A-F (setting the stage for the audience to come to the session with an orientation toward “deep learning, systems thinking, and strategic focus”</a:t>
            </a:r>
          </a:p>
          <a:p>
            <a:pPr marL="228600" lvl="0" indent="-228600" algn="l" rtl="0">
              <a:spcBef>
                <a:spcPts val="0"/>
              </a:spcBef>
              <a:spcAft>
                <a:spcPts val="0"/>
              </a:spcAft>
              <a:buClr>
                <a:schemeClr val="dk1"/>
              </a:buClr>
              <a:buFont typeface="Arial"/>
              <a:buAutoNum type="arabicPeriod"/>
            </a:pPr>
            <a:r>
              <a:rPr lang="en-US" b="0"/>
              <a:t>Brief review of the A-F Domains and some upcoming changes to the Accountability System</a:t>
            </a:r>
          </a:p>
          <a:p>
            <a:pPr marL="228600" lvl="0" indent="-228600" algn="l" rtl="0">
              <a:spcBef>
                <a:spcPts val="0"/>
              </a:spcBef>
              <a:spcAft>
                <a:spcPts val="0"/>
              </a:spcAft>
              <a:buClr>
                <a:schemeClr val="dk1"/>
              </a:buClr>
              <a:buFont typeface="Arial"/>
              <a:buAutoNum type="arabicPeriod"/>
            </a:pPr>
            <a:r>
              <a:rPr lang="en-US" b="0"/>
              <a:t>Implications of A-F Ratings, in particular the rules around and interventions for D and F campuses.</a:t>
            </a:r>
            <a:endParaRPr b="0"/>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98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bb46e28b82_0_30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3bb46e28b82_0_30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On txSchools.gov, you can drill down to see exactly how each student group performed on these metrics. </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452" name="Google Shape;452;g3bb46e28b82_0_30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409137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bb46e28b82_0_15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3bb46e28b82_0_15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The commitments is for ratings to reflect the better of achievement or progress.</a:t>
            </a:r>
            <a:endParaRPr>
              <a:latin typeface="Open Sans"/>
              <a:ea typeface="Open Sans"/>
              <a:cs typeface="Open Sans"/>
              <a:sym typeface="Open Sans"/>
            </a:endParaRPr>
          </a:p>
          <a:p>
            <a:pPr marL="0" lvl="0" indent="0" algn="l" rtl="0">
              <a:lnSpc>
                <a:spcPct val="115000"/>
              </a:lnSpc>
              <a:spcBef>
                <a:spcPts val="0"/>
              </a:spcBef>
              <a:spcAft>
                <a:spcPts val="0"/>
              </a:spcAft>
              <a:buNone/>
            </a:pPr>
            <a:endParaRPr>
              <a:latin typeface="Open Sans"/>
              <a:ea typeface="Open Sans"/>
              <a:cs typeface="Open Sans"/>
              <a:sym typeface="Open Sans"/>
            </a:endParaRPr>
          </a:p>
          <a:p>
            <a:pPr marL="0" lvl="0" indent="0" algn="l" rtl="0">
              <a:lnSpc>
                <a:spcPct val="115000"/>
              </a:lnSpc>
              <a:spcBef>
                <a:spcPts val="0"/>
              </a:spcBef>
              <a:spcAft>
                <a:spcPts val="0"/>
              </a:spcAft>
              <a:buNone/>
            </a:pPr>
            <a:r>
              <a:rPr lang="en-US">
                <a:latin typeface="Open Sans"/>
                <a:ea typeface="Open Sans"/>
                <a:cs typeface="Open Sans"/>
                <a:sym typeface="Open Sans"/>
              </a:rPr>
              <a:t>This design recognizes high student achievement and school progress. The better of the two will account for 70% of the rating.</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None/>
            </a:pPr>
            <a:r>
              <a:rPr lang="en-US">
                <a:latin typeface="Open Sans"/>
                <a:ea typeface="Open Sans"/>
                <a:cs typeface="Open Sans"/>
                <a:sym typeface="Open Sans"/>
              </a:rPr>
              <a:t>This system also prioritizes our students who are most in need. 30% of the rating is derived from Domain 3, known as Closing the Gaps.</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None/>
            </a:pPr>
            <a:r>
              <a:rPr lang="en-US">
                <a:latin typeface="Open Sans"/>
                <a:ea typeface="Open Sans"/>
                <a:cs typeface="Open Sans"/>
                <a:sym typeface="Open Sans"/>
              </a:rPr>
              <a:t>It is also important to note that this system was designed to produce ratings that ARE NOT strongly correlated with poverty.</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None/>
            </a:pPr>
            <a:r>
              <a:rPr lang="en-US">
                <a:latin typeface="Open Sans"/>
                <a:ea typeface="Open Sans"/>
                <a:cs typeface="Open Sans"/>
                <a:sym typeface="Open Sans"/>
              </a:rPr>
              <a:t>Why is this important? [wait for responses]</a:t>
            </a: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latin typeface="Open Sans"/>
                <a:ea typeface="Open Sans"/>
                <a:cs typeface="Open Sans"/>
                <a:sym typeface="Open Sans"/>
              </a:rPr>
              <a:t>Possible response:)</a:t>
            </a:r>
            <a:endParaRPr>
              <a:latin typeface="Open Sans"/>
              <a:ea typeface="Open Sans"/>
              <a:cs typeface="Open Sans"/>
              <a:sym typeface="Open Sans"/>
            </a:endParaRPr>
          </a:p>
          <a:p>
            <a:pPr marL="12700" lvl="0" indent="0" algn="l" rtl="0">
              <a:lnSpc>
                <a:spcPct val="115000"/>
              </a:lnSpc>
              <a:spcBef>
                <a:spcPts val="0"/>
              </a:spcBef>
              <a:spcAft>
                <a:spcPts val="0"/>
              </a:spcAft>
              <a:buNone/>
            </a:pPr>
            <a:endParaRPr>
              <a:latin typeface="Arial"/>
              <a:ea typeface="Arial"/>
              <a:cs typeface="Arial"/>
              <a:sym typeface="Arial"/>
            </a:endParaRPr>
          </a:p>
          <a:p>
            <a:pPr marL="1270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A high percentage of the economically disadvantaged group does not equate to a low rating.</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258" name="Google Shape;258;g3bb46e28b82_0_15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45905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E2F52F2-8178-2BA8-B7FE-A3625C0D5383}"/>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A082D004-B61E-AABB-041D-DACE55AA16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a couple of occasions that the typical calculation for the overall ratings is over-ridden. You might call this the 3Ds or 3Fs rule. </a:t>
            </a:r>
          </a:p>
          <a:p>
            <a:pPr marL="0" lvl="0" indent="0" algn="l" rtl="0">
              <a:spcBef>
                <a:spcPts val="0"/>
              </a:spcBef>
              <a:spcAft>
                <a:spcPts val="0"/>
              </a:spcAft>
              <a:buNone/>
            </a:pPr>
            <a:endParaRPr lang="en-US"/>
          </a:p>
          <a:p>
            <a:pPr marL="0" lvl="0" indent="0" algn="l" rtl="0">
              <a:spcBef>
                <a:spcPts val="0"/>
              </a:spcBef>
              <a:spcAft>
                <a:spcPts val="0"/>
              </a:spcAft>
              <a:buNone/>
            </a:pPr>
            <a:r>
              <a:rPr lang="en-US"/>
              <a:t>*Read the rule*</a:t>
            </a:r>
          </a:p>
          <a:p>
            <a:pPr marL="0" lvl="0" indent="0" algn="l" rtl="0">
              <a:spcBef>
                <a:spcPts val="0"/>
              </a:spcBef>
              <a:spcAft>
                <a:spcPts val="0"/>
              </a:spcAft>
              <a:buNone/>
            </a:pPr>
            <a:endParaRPr lang="en-US"/>
          </a:p>
          <a:p>
            <a:pPr marL="0" lvl="0" indent="0" algn="l" rtl="0">
              <a:spcBef>
                <a:spcPts val="0"/>
              </a:spcBef>
              <a:spcAft>
                <a:spcPts val="0"/>
              </a:spcAft>
              <a:buNone/>
            </a:pPr>
            <a:r>
              <a:rPr lang="en-US"/>
              <a:t>Facilitator note: the rule is stated here, and the next two slides illustrate the rule.</a:t>
            </a:r>
            <a:endParaRPr/>
          </a:p>
        </p:txBody>
      </p:sp>
      <p:sp>
        <p:nvSpPr>
          <p:cNvPr id="133" name="Google Shape;133;p5:notes">
            <a:extLst>
              <a:ext uri="{FF2B5EF4-FFF2-40B4-BE49-F238E27FC236}">
                <a16:creationId xmlns:a16="http://schemas.microsoft.com/office/drawing/2014/main" id="{A28770F3-C6D0-4CDB-9220-2BC78769CA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86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bb46e28b82_0_4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the commitment to recognize the better of achievement or progress?</a:t>
            </a:r>
          </a:p>
          <a:p>
            <a:pPr marL="0" lvl="0" indent="0" algn="l" rtl="0">
              <a:spcBef>
                <a:spcPts val="0"/>
              </a:spcBef>
              <a:spcAft>
                <a:spcPts val="0"/>
              </a:spcAft>
              <a:buNone/>
            </a:pPr>
            <a:endParaRPr lang="en-US"/>
          </a:p>
          <a:p>
            <a:pPr marL="0" lvl="0" indent="0" algn="l" rtl="0">
              <a:spcBef>
                <a:spcPts val="0"/>
              </a:spcBef>
              <a:spcAft>
                <a:spcPts val="0"/>
              </a:spcAft>
              <a:buNone/>
            </a:pPr>
            <a:r>
              <a:rPr lang="en-US"/>
              <a:t>In this example, 70% of this school’s rating would be a C (Better of the two Domain 2 scores, and then the better of Domain 1 or 2), and 30% would be a D. So mathematically, depending on how high the C is, the overall score </a:t>
            </a:r>
            <a:r>
              <a:rPr lang="en-US" i="1"/>
              <a:t>could </a:t>
            </a:r>
            <a:r>
              <a:rPr lang="en-US" i="0"/>
              <a:t>be a C.</a:t>
            </a:r>
          </a:p>
          <a:p>
            <a:pPr marL="0" lvl="0" indent="0" algn="l" rtl="0">
              <a:spcBef>
                <a:spcPts val="0"/>
              </a:spcBef>
              <a:spcAft>
                <a:spcPts val="0"/>
              </a:spcAft>
              <a:buNone/>
            </a:pPr>
            <a:endParaRPr lang="en-US" i="0"/>
          </a:p>
          <a:p>
            <a:pPr marL="0" lvl="0" indent="0" algn="l" rtl="0">
              <a:spcBef>
                <a:spcPts val="0"/>
              </a:spcBef>
              <a:spcAft>
                <a:spcPts val="0"/>
              </a:spcAft>
              <a:buNone/>
            </a:pPr>
            <a:r>
              <a:rPr lang="en-US" i="0"/>
              <a:t>However, the 3Ds rule states that if 3 of the 4 domain ratings are Ds, then the highest score the school could receive is a 69 or D, regardless of the math.</a:t>
            </a:r>
          </a:p>
          <a:p>
            <a:pPr marL="0" lvl="0" indent="0" algn="l" rtl="0">
              <a:spcBef>
                <a:spcPts val="0"/>
              </a:spcBef>
              <a:spcAft>
                <a:spcPts val="0"/>
              </a:spcAft>
              <a:buNone/>
            </a:pPr>
            <a:endParaRPr lang="en-US" i="0"/>
          </a:p>
          <a:p>
            <a:pPr marL="0" lvl="0" indent="0" algn="l" rtl="0">
              <a:spcBef>
                <a:spcPts val="0"/>
              </a:spcBef>
              <a:spcAft>
                <a:spcPts val="0"/>
              </a:spcAft>
              <a:buNone/>
            </a:pPr>
            <a:r>
              <a:rPr lang="en-US" i="0"/>
              <a:t>Let’s look at another example.</a:t>
            </a:r>
            <a:endParaRPr/>
          </a:p>
        </p:txBody>
      </p:sp>
      <p:sp>
        <p:nvSpPr>
          <p:cNvPr id="639" name="Google Shape;639;g3bb46e28b82_0_4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197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a:extLst>
            <a:ext uri="{FF2B5EF4-FFF2-40B4-BE49-F238E27FC236}">
              <a16:creationId xmlns:a16="http://schemas.microsoft.com/office/drawing/2014/main" id="{0BAFE86A-6E41-9D13-9984-52F99C535449}"/>
            </a:ext>
          </a:extLst>
        </p:cNvPr>
        <p:cNvGrpSpPr/>
        <p:nvPr/>
      </p:nvGrpSpPr>
      <p:grpSpPr>
        <a:xfrm>
          <a:off x="0" y="0"/>
          <a:ext cx="0" cy="0"/>
          <a:chOff x="0" y="0"/>
          <a:chExt cx="0" cy="0"/>
        </a:xfrm>
      </p:grpSpPr>
      <p:sp>
        <p:nvSpPr>
          <p:cNvPr id="638" name="Google Shape;638;g3bb46e28b82_0_4249:notes">
            <a:extLst>
              <a:ext uri="{FF2B5EF4-FFF2-40B4-BE49-F238E27FC236}">
                <a16:creationId xmlns:a16="http://schemas.microsoft.com/office/drawing/2014/main" id="{1C9F30C4-FE10-77DE-E760-935E7B1EB6E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same thing is true for the 3Fs Rule. </a:t>
            </a:r>
          </a:p>
          <a:p>
            <a:pPr marL="0" lvl="0" indent="0" algn="l" rtl="0">
              <a:spcBef>
                <a:spcPts val="0"/>
              </a:spcBef>
              <a:spcAft>
                <a:spcPts val="0"/>
              </a:spcAft>
              <a:buNone/>
            </a:pPr>
            <a:endParaRPr lang="en-US"/>
          </a:p>
          <a:p>
            <a:pPr marL="0" lvl="0" indent="0" algn="l" rtl="0">
              <a:spcBef>
                <a:spcPts val="0"/>
              </a:spcBef>
              <a:spcAft>
                <a:spcPts val="0"/>
              </a:spcAft>
              <a:buNone/>
            </a:pPr>
            <a:r>
              <a:rPr lang="en-US"/>
              <a:t>In this case, it could be possible that mathematically, the school could earn a C or D rating. But, because three of the four components are Fs, the highest rating this school could get is a 59 or an F. </a:t>
            </a:r>
            <a:endParaRPr/>
          </a:p>
        </p:txBody>
      </p:sp>
      <p:sp>
        <p:nvSpPr>
          <p:cNvPr id="639" name="Google Shape;639;g3bb46e28b82_0_4249:notes">
            <a:extLst>
              <a:ext uri="{FF2B5EF4-FFF2-40B4-BE49-F238E27FC236}">
                <a16:creationId xmlns:a16="http://schemas.microsoft.com/office/drawing/2014/main" id="{2AEF9237-537D-FA4C-993D-55B8272629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28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00F2497C-DA0B-AF12-72BE-18378ED476D4}"/>
            </a:ext>
          </a:extLst>
        </p:cNvPr>
        <p:cNvGrpSpPr/>
        <p:nvPr/>
      </p:nvGrpSpPr>
      <p:grpSpPr>
        <a:xfrm>
          <a:off x="0" y="0"/>
          <a:ext cx="0" cy="0"/>
          <a:chOff x="0" y="0"/>
          <a:chExt cx="0" cy="0"/>
        </a:xfrm>
      </p:grpSpPr>
      <p:sp>
        <p:nvSpPr>
          <p:cNvPr id="241" name="Google Shape;241;g3bb46e28b82_0_1283:notes">
            <a:extLst>
              <a:ext uri="{FF2B5EF4-FFF2-40B4-BE49-F238E27FC236}">
                <a16:creationId xmlns:a16="http://schemas.microsoft.com/office/drawing/2014/main" id="{42CF9D62-53E1-A918-42A7-2C790DC6DF9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Open Sans"/>
                <a:ea typeface="Open Sans"/>
                <a:cs typeface="Open Sans"/>
                <a:sym typeface="Open Sans"/>
              </a:rPr>
              <a:t>Transition: </a:t>
            </a:r>
            <a:r>
              <a:rPr lang="en-US" b="0">
                <a:latin typeface="Open Sans"/>
                <a:ea typeface="Open Sans"/>
                <a:cs typeface="Open Sans"/>
                <a:sym typeface="Open Sans"/>
              </a:rPr>
              <a:t>Why do these 3Ds and 3Fs rules matter? Remember one of the purposes of the accountability system in statute? To encourage continuous improvement? Here’s where I really invite you to put on your systemic thinking hat to look for connections and implications of these ratings for your students and the entire system.</a:t>
            </a:r>
          </a:p>
          <a:p>
            <a:pPr marL="0" lvl="0" indent="0" algn="l" rtl="0">
              <a:lnSpc>
                <a:spcPct val="115000"/>
              </a:lnSpc>
              <a:spcBef>
                <a:spcPts val="0"/>
              </a:spcBef>
              <a:spcAft>
                <a:spcPts val="0"/>
              </a:spcAft>
              <a:buClr>
                <a:schemeClr val="dk1"/>
              </a:buClr>
              <a:buSzPts val="1100"/>
              <a:buFont typeface="Arial"/>
              <a:buNone/>
            </a:pPr>
            <a:endParaRPr lang="en-US" b="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b="0">
                <a:latin typeface="Open Sans"/>
                <a:ea typeface="Open Sans"/>
                <a:cs typeface="Open Sans"/>
                <a:sym typeface="Open Sans"/>
              </a:rPr>
              <a:t>*Tie this transition back to the systemic thinking charge of the governance mindset.*</a:t>
            </a:r>
          </a:p>
          <a:p>
            <a:pPr marL="0" lvl="0" indent="0" algn="l" rtl="0">
              <a:lnSpc>
                <a:spcPct val="115000"/>
              </a:lnSpc>
              <a:spcBef>
                <a:spcPts val="0"/>
              </a:spcBef>
              <a:spcAft>
                <a:spcPts val="0"/>
              </a:spcAft>
              <a:buClr>
                <a:schemeClr val="dk1"/>
              </a:buClr>
              <a:buSzPts val="1100"/>
              <a:buFont typeface="Arial"/>
              <a:buNone/>
            </a:pPr>
            <a:endParaRPr lang="en-US" b="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lang="en-US" b="0">
              <a:latin typeface="Open Sans"/>
              <a:ea typeface="Open Sans"/>
              <a:cs typeface="Open Sans"/>
              <a:sym typeface="Open Sans"/>
            </a:endParaRPr>
          </a:p>
        </p:txBody>
      </p:sp>
      <p:sp>
        <p:nvSpPr>
          <p:cNvPr id="242" name="Google Shape;242;g3bb46e28b82_0_1283:notes">
            <a:extLst>
              <a:ext uri="{FF2B5EF4-FFF2-40B4-BE49-F238E27FC236}">
                <a16:creationId xmlns:a16="http://schemas.microsoft.com/office/drawing/2014/main" id="{D9437793-CD0F-FB7E-62A0-03DD4324BF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256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bb46e28b82_0_4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those of you who have been around for a while, previous accountability systems used words instead of letter grades to rate schools and districts. Remember Exemplary and Recognized? Maybe you hung banners on your schools that achieved these ratings. Regardless of what the labels are, the A-F system, like previous accountability systems, assigns interventions for schools that need improvement or have unacceptable performance—now labeled D or F. </a:t>
            </a:r>
          </a:p>
          <a:p>
            <a:pPr marL="0" lvl="0" indent="0" algn="l" rtl="0">
              <a:spcBef>
                <a:spcPts val="0"/>
              </a:spcBef>
              <a:spcAft>
                <a:spcPts val="0"/>
              </a:spcAft>
              <a:buNone/>
            </a:pPr>
            <a:endParaRPr lang="en-US"/>
          </a:p>
          <a:p>
            <a:pPr marL="0" lvl="0" indent="0" algn="l" rtl="0">
              <a:spcBef>
                <a:spcPts val="0"/>
              </a:spcBef>
              <a:spcAft>
                <a:spcPts val="0"/>
              </a:spcAft>
              <a:buNone/>
            </a:pPr>
            <a:r>
              <a:rPr lang="en-US"/>
              <a:t>Quick question to the group. When does your board typically become concerned about student performance at a particular school?</a:t>
            </a:r>
            <a:endParaRPr/>
          </a:p>
        </p:txBody>
      </p:sp>
      <p:sp>
        <p:nvSpPr>
          <p:cNvPr id="568" name="Google Shape;568;g3bb46e28b82_0_4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061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7B91BB2-F353-C270-9ED1-8F17E260A307}"/>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1A61CE98-760D-60FA-04DD-6B67DC21839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a:latin typeface="Open Sans"/>
              <a:ea typeface="Open Sans"/>
              <a:cs typeface="Open Sans"/>
              <a:sym typeface="Open Sans"/>
            </a:endParaRPr>
          </a:p>
          <a:p>
            <a:pPr marL="0" lvl="0" indent="0" algn="l" rtl="0">
              <a:spcBef>
                <a:spcPts val="0"/>
              </a:spcBef>
              <a:spcAft>
                <a:spcPts val="0"/>
              </a:spcAft>
              <a:buNone/>
            </a:pPr>
            <a:r>
              <a:rPr lang="en-US"/>
              <a:t>Here’s the bottom line on why the 3Ds and 3Fs rules matter within the accountability system: Schools and districts face escalating state-level interventions for continued unacceptable performance.</a:t>
            </a:r>
          </a:p>
          <a:p>
            <a:pPr marL="0" lvl="0" indent="0" algn="l" rtl="0">
              <a:spcBef>
                <a:spcPts val="0"/>
              </a:spcBef>
              <a:spcAft>
                <a:spcPts val="0"/>
              </a:spcAft>
              <a:buNone/>
            </a:pPr>
            <a:endParaRPr lang="en-US"/>
          </a:p>
          <a:p>
            <a:pPr marL="0" lvl="0" indent="0" algn="l" rtl="0">
              <a:spcBef>
                <a:spcPts val="0"/>
              </a:spcBef>
              <a:spcAft>
                <a:spcPts val="0"/>
              </a:spcAft>
              <a:buNone/>
            </a:pPr>
            <a:r>
              <a:rPr lang="en-US"/>
              <a:t>So, if mathematically, a school would have been rated a C, but now they have a D because the 3Ds rule….the intervention clock starts for that school.  </a:t>
            </a:r>
          </a:p>
          <a:p>
            <a:pPr marL="0" lvl="0" indent="0" algn="l" rtl="0">
              <a:spcBef>
                <a:spcPts val="0"/>
              </a:spcBef>
              <a:spcAft>
                <a:spcPts val="0"/>
              </a:spcAft>
              <a:buNone/>
            </a:pPr>
            <a:endParaRPr lang="en-US"/>
          </a:p>
          <a:p>
            <a:pPr marL="0" lvl="0" indent="0" algn="l" rtl="0">
              <a:spcBef>
                <a:spcPts val="0"/>
              </a:spcBef>
              <a:spcAft>
                <a:spcPts val="0"/>
              </a:spcAft>
              <a:buNone/>
            </a:pPr>
            <a:r>
              <a:rPr lang="en-US"/>
              <a:t>Now we’ll talk about what those interventions are, and how the years of unacceptable performance are counted.</a:t>
            </a:r>
            <a:endParaRPr/>
          </a:p>
        </p:txBody>
      </p:sp>
      <p:sp>
        <p:nvSpPr>
          <p:cNvPr id="133" name="Google Shape;133;p5:notes">
            <a:extLst>
              <a:ext uri="{FF2B5EF4-FFF2-40B4-BE49-F238E27FC236}">
                <a16:creationId xmlns:a16="http://schemas.microsoft.com/office/drawing/2014/main" id="{CBD05387-377C-84CC-30D1-8DBBB65ECE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91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schools create Campus Improvement Plans that are strategic improvement documents.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state gets involved because of continued underperformance, the first step is that TEA will conduct a diagnostic review of the school against the Effective Schools Framework, essentially asking the question “Does this school have the essential systemic components in place to be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Based on the results of that diagnostic review, a Targeted Improvement Plan or TIP is developed. This is similar to a Campus Improvement Plan, but it must be reviewed and approved, and monitored by TEA.</a:t>
            </a:r>
          </a:p>
          <a:p>
            <a:endParaRPr lang="en-US"/>
          </a:p>
          <a:p>
            <a:endParaRPr lang="en-US"/>
          </a:p>
          <a:p>
            <a:r>
              <a:rPr lang="en-US"/>
              <a:t>If performance does not improve, the school would develop and submit a Turnaround Plan or TAP.</a:t>
            </a:r>
          </a:p>
          <a:p>
            <a:endParaRPr lang="en-US"/>
          </a:p>
          <a:p>
            <a:r>
              <a:rPr lang="en-US"/>
              <a:t>And finally, if performance still does not improve, the state could order a school closed and/or appoint a Board of Managers to replace the elected school board. We’ve seen TEA take this step more frequently in the past year.</a:t>
            </a:r>
          </a:p>
        </p:txBody>
      </p:sp>
      <p:sp>
        <p:nvSpPr>
          <p:cNvPr id="4" name="Slide Number Placeholder 3"/>
          <p:cNvSpPr>
            <a:spLocks noGrp="1"/>
          </p:cNvSpPr>
          <p:nvPr>
            <p:ph type="sldNum" sz="quarter" idx="5"/>
          </p:nvPr>
        </p:nvSpPr>
        <p:spPr/>
        <p:txBody>
          <a:bodyPr/>
          <a:lstStyle/>
          <a:p>
            <a:fld id="{566F28DA-8D82-435D-8012-DA71BF8AC390}" type="slidenum">
              <a:rPr lang="en-US" smtClean="0"/>
              <a:t>29</a:t>
            </a:fld>
            <a:endParaRPr lang="en-US"/>
          </a:p>
        </p:txBody>
      </p:sp>
    </p:spTree>
    <p:extLst>
      <p:ext uri="{BB962C8B-B14F-4D97-AF65-F5344CB8AC3E}">
        <p14:creationId xmlns:p14="http://schemas.microsoft.com/office/powerpoint/2010/main" val="2394775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bb46e28b82_0_4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timeline for consecutive F ratings is 5 years to move through these steps.  This is for any single school in your district. Regardless of the number of schools you have, if one campus has had an F rating for 5 straight years, TEA can appoint a board of managers.</a:t>
            </a:r>
            <a:endParaRPr/>
          </a:p>
        </p:txBody>
      </p:sp>
      <p:sp>
        <p:nvSpPr>
          <p:cNvPr id="575" name="Google Shape;575;g3bb46e28b82_0_4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24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A13FEA3D-E056-28BA-ABA5-3E00F6782D7F}"/>
            </a:ext>
          </a:extLst>
        </p:cNvPr>
        <p:cNvGrpSpPr/>
        <p:nvPr/>
      </p:nvGrpSpPr>
      <p:grpSpPr>
        <a:xfrm>
          <a:off x="0" y="0"/>
          <a:ext cx="0" cy="0"/>
          <a:chOff x="0" y="0"/>
          <a:chExt cx="0" cy="0"/>
        </a:xfrm>
      </p:grpSpPr>
      <p:sp>
        <p:nvSpPr>
          <p:cNvPr id="241" name="Google Shape;241;g3bb46e28b82_0_1283:notes">
            <a:extLst>
              <a:ext uri="{FF2B5EF4-FFF2-40B4-BE49-F238E27FC236}">
                <a16:creationId xmlns:a16="http://schemas.microsoft.com/office/drawing/2014/main" id="{EDD14DBE-3C36-D1D5-C88F-6EC5E8FEE3A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3bb46e28b82_0_1283:notes">
            <a:extLst>
              <a:ext uri="{FF2B5EF4-FFF2-40B4-BE49-F238E27FC236}">
                <a16:creationId xmlns:a16="http://schemas.microsoft.com/office/drawing/2014/main" id="{0D2DDEFB-5864-D90B-16D4-A37C4D64FC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84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bb46e28b82_0_4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look at this example.</a:t>
            </a:r>
          </a:p>
          <a:p>
            <a:pPr marL="0" lvl="0" indent="0" algn="l" rtl="0">
              <a:spcBef>
                <a:spcPts val="0"/>
              </a:spcBef>
              <a:spcAft>
                <a:spcPts val="0"/>
              </a:spcAft>
              <a:buNone/>
            </a:pPr>
            <a:endParaRPr lang="en-US"/>
          </a:p>
          <a:p>
            <a:pPr marL="0" lvl="0" indent="0" algn="l" rtl="0">
              <a:spcBef>
                <a:spcPts val="0"/>
              </a:spcBef>
              <a:spcAft>
                <a:spcPts val="0"/>
              </a:spcAft>
              <a:buNone/>
            </a:pPr>
            <a:r>
              <a:rPr lang="en-US"/>
              <a:t>In Year 1, the school would develop a Targeted Improvement Plan and conduct the Effective Schools Framework Diagnostic.</a:t>
            </a:r>
          </a:p>
          <a:p>
            <a:pPr marL="0" lvl="0" indent="0" algn="l" rtl="0">
              <a:spcBef>
                <a:spcPts val="0"/>
              </a:spcBef>
              <a:spcAft>
                <a:spcPts val="0"/>
              </a:spcAft>
              <a:buNone/>
            </a:pPr>
            <a:r>
              <a:rPr lang="en-US"/>
              <a:t>In Year 2, the school would implement the TIP, and begin developing a Turnaround Plan.</a:t>
            </a:r>
          </a:p>
          <a:p>
            <a:pPr marL="0" lvl="0" indent="0" algn="l" rtl="0">
              <a:spcBef>
                <a:spcPts val="0"/>
              </a:spcBef>
              <a:spcAft>
                <a:spcPts val="0"/>
              </a:spcAft>
              <a:buNone/>
            </a:pPr>
            <a:r>
              <a:rPr lang="en-US"/>
              <a:t>In Year 3 and 4, the school would implement the approved Turnaround Plan.</a:t>
            </a:r>
          </a:p>
          <a:p>
            <a:pPr marL="0" lvl="0" indent="0" algn="l" rtl="0">
              <a:spcBef>
                <a:spcPts val="0"/>
              </a:spcBef>
              <a:spcAft>
                <a:spcPts val="0"/>
              </a:spcAft>
              <a:buNone/>
            </a:pPr>
            <a:endParaRPr lang="en-US"/>
          </a:p>
          <a:p>
            <a:pPr marL="0" lvl="0" indent="0" algn="l" rtl="0">
              <a:spcBef>
                <a:spcPts val="0"/>
              </a:spcBef>
              <a:spcAft>
                <a:spcPts val="0"/>
              </a:spcAft>
              <a:buNone/>
            </a:pPr>
            <a:r>
              <a:rPr lang="en-US"/>
              <a:t>And if they were not successful, Year 5 could result in school closure or appointment of a board of managers for the district.</a:t>
            </a:r>
          </a:p>
          <a:p>
            <a:pPr marL="0" lvl="0" indent="0" algn="l" rtl="0">
              <a:spcBef>
                <a:spcPts val="0"/>
              </a:spcBef>
              <a:spcAft>
                <a:spcPts val="0"/>
              </a:spcAft>
              <a:buNone/>
            </a:pPr>
            <a:endParaRPr lang="en-US"/>
          </a:p>
          <a:p>
            <a:pPr marL="0" lvl="0" indent="0" algn="l" rtl="0">
              <a:spcBef>
                <a:spcPts val="0"/>
              </a:spcBef>
              <a:spcAft>
                <a:spcPts val="0"/>
              </a:spcAft>
              <a:buNone/>
            </a:pPr>
            <a:r>
              <a:rPr lang="en-US"/>
              <a:t>Note that, if anywhere in this timeline, the school earned an A, B, or C rating, the timeline would reset.</a:t>
            </a:r>
            <a:endParaRPr/>
          </a:p>
        </p:txBody>
      </p:sp>
      <p:sp>
        <p:nvSpPr>
          <p:cNvPr id="582" name="Google Shape;582;g3bb46e28b82_0_4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728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a:extLst>
            <a:ext uri="{FF2B5EF4-FFF2-40B4-BE49-F238E27FC236}">
              <a16:creationId xmlns:a16="http://schemas.microsoft.com/office/drawing/2014/main" id="{81A86C67-05B9-D425-8BC3-6964967C0B0B}"/>
            </a:ext>
          </a:extLst>
        </p:cNvPr>
        <p:cNvGrpSpPr/>
        <p:nvPr/>
      </p:nvGrpSpPr>
      <p:grpSpPr>
        <a:xfrm>
          <a:off x="0" y="0"/>
          <a:ext cx="0" cy="0"/>
          <a:chOff x="0" y="0"/>
          <a:chExt cx="0" cy="0"/>
        </a:xfrm>
      </p:grpSpPr>
      <p:sp>
        <p:nvSpPr>
          <p:cNvPr id="581" name="Google Shape;581;g3bb46e28b82_0_4196:notes">
            <a:extLst>
              <a:ext uri="{FF2B5EF4-FFF2-40B4-BE49-F238E27FC236}">
                <a16:creationId xmlns:a16="http://schemas.microsoft.com/office/drawing/2014/main" id="{DE02A848-3273-E04E-8E75-8CBE26923AD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Facilitator’s Note: </a:t>
            </a:r>
          </a:p>
          <a:p>
            <a:pPr marL="0" lvl="0" indent="0" algn="l" rtl="0">
              <a:spcBef>
                <a:spcPts val="0"/>
              </a:spcBef>
              <a:spcAft>
                <a:spcPts val="0"/>
              </a:spcAft>
              <a:buNone/>
            </a:pPr>
            <a:endParaRPr lang="en-US"/>
          </a:p>
          <a:p>
            <a:pPr marL="0" lvl="0" indent="0" algn="l" rtl="0">
              <a:spcBef>
                <a:spcPts val="0"/>
              </a:spcBef>
              <a:spcAft>
                <a:spcPts val="0"/>
              </a:spcAft>
              <a:buNone/>
            </a:pPr>
            <a:r>
              <a:rPr lang="en-US"/>
              <a:t>Something to call out (from a systems thinking perspective)</a:t>
            </a:r>
          </a:p>
          <a:p>
            <a:pPr marL="0" lvl="0" indent="0" algn="l" rtl="0">
              <a:spcBef>
                <a:spcPts val="0"/>
              </a:spcBef>
              <a:spcAft>
                <a:spcPts val="0"/>
              </a:spcAft>
              <a:buNone/>
            </a:pPr>
            <a:endParaRPr lang="en-US"/>
          </a:p>
          <a:p>
            <a:pPr marL="0" lvl="0" indent="0" algn="l" rtl="0">
              <a:spcBef>
                <a:spcPts val="0"/>
              </a:spcBef>
              <a:spcAft>
                <a:spcPts val="0"/>
              </a:spcAft>
              <a:buNone/>
            </a:pPr>
            <a:r>
              <a:rPr lang="en-US"/>
              <a:t>* Remember that the Accountability Reset schedule means that any new calculations will be in effect for the 2028 accountability year. Right when this example school would be subject to school closure or board of managers.  If you have any campuses that are in Year 3 of being an F, you’ll want your administration to be looking very carefully at that accountability manual that is released this August about that reset. There may be implications for you to address next year.</a:t>
            </a:r>
            <a:endParaRPr/>
          </a:p>
        </p:txBody>
      </p:sp>
      <p:sp>
        <p:nvSpPr>
          <p:cNvPr id="582" name="Google Shape;582;g3bb46e28b82_0_4196:notes">
            <a:extLst>
              <a:ext uri="{FF2B5EF4-FFF2-40B4-BE49-F238E27FC236}">
                <a16:creationId xmlns:a16="http://schemas.microsoft.com/office/drawing/2014/main" id="{1C80F7A3-FA90-E750-0DE0-81869130F3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507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a:extLst>
            <a:ext uri="{FF2B5EF4-FFF2-40B4-BE49-F238E27FC236}">
              <a16:creationId xmlns:a16="http://schemas.microsoft.com/office/drawing/2014/main" id="{AE83B500-5CE7-CB4F-0D81-FDFA66A10EE7}"/>
            </a:ext>
          </a:extLst>
        </p:cNvPr>
        <p:cNvGrpSpPr/>
        <p:nvPr/>
      </p:nvGrpSpPr>
      <p:grpSpPr>
        <a:xfrm>
          <a:off x="0" y="0"/>
          <a:ext cx="0" cy="0"/>
          <a:chOff x="0" y="0"/>
          <a:chExt cx="0" cy="0"/>
        </a:xfrm>
      </p:grpSpPr>
      <p:sp>
        <p:nvSpPr>
          <p:cNvPr id="581" name="Google Shape;581;g3bb46e28b82_0_4196:notes">
            <a:extLst>
              <a:ext uri="{FF2B5EF4-FFF2-40B4-BE49-F238E27FC236}">
                <a16:creationId xmlns:a16="http://schemas.microsoft.com/office/drawing/2014/main" id="{E2434926-4201-91FC-9C13-3D7035F4FD9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Here’s an example of a school that reset their timeline by earning a C in Year 3. The process begins again, if performance were to slip back down to an F.</a:t>
            </a:r>
            <a:endParaRPr/>
          </a:p>
        </p:txBody>
      </p:sp>
      <p:sp>
        <p:nvSpPr>
          <p:cNvPr id="582" name="Google Shape;582;g3bb46e28b82_0_4196:notes">
            <a:extLst>
              <a:ext uri="{FF2B5EF4-FFF2-40B4-BE49-F238E27FC236}">
                <a16:creationId xmlns:a16="http://schemas.microsoft.com/office/drawing/2014/main" id="{0FC2A483-4E0D-4FBF-5C80-84AD66187B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614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a:extLst>
            <a:ext uri="{FF2B5EF4-FFF2-40B4-BE49-F238E27FC236}">
              <a16:creationId xmlns:a16="http://schemas.microsoft.com/office/drawing/2014/main" id="{96703149-335C-0F1E-2A34-D56EE760D748}"/>
            </a:ext>
          </a:extLst>
        </p:cNvPr>
        <p:cNvGrpSpPr/>
        <p:nvPr/>
      </p:nvGrpSpPr>
      <p:grpSpPr>
        <a:xfrm>
          <a:off x="0" y="0"/>
          <a:ext cx="0" cy="0"/>
          <a:chOff x="0" y="0"/>
          <a:chExt cx="0" cy="0"/>
        </a:xfrm>
      </p:grpSpPr>
      <p:sp>
        <p:nvSpPr>
          <p:cNvPr id="574" name="Google Shape;574;g3bb46e28b82_0_4188:notes">
            <a:extLst>
              <a:ext uri="{FF2B5EF4-FFF2-40B4-BE49-F238E27FC236}">
                <a16:creationId xmlns:a16="http://schemas.microsoft.com/office/drawing/2014/main" id="{BBE10911-5359-0614-0B31-316BA118C08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what about Ds?</a:t>
            </a:r>
          </a:p>
          <a:p>
            <a:pPr marL="0" lvl="0" indent="0" algn="l" rtl="0">
              <a:spcBef>
                <a:spcPts val="0"/>
              </a:spcBef>
              <a:spcAft>
                <a:spcPts val="0"/>
              </a:spcAft>
              <a:buNone/>
            </a:pPr>
            <a:endParaRPr lang="en-US"/>
          </a:p>
          <a:p>
            <a:pPr marL="0" lvl="0" indent="0" algn="l" rtl="0">
              <a:spcBef>
                <a:spcPts val="0"/>
              </a:spcBef>
              <a:spcAft>
                <a:spcPts val="0"/>
              </a:spcAft>
              <a:buNone/>
            </a:pPr>
            <a:r>
              <a:rPr lang="en-US"/>
              <a:t>After 3 consecutive years, Ds are treated as if they were Fs. </a:t>
            </a:r>
            <a:endParaRPr/>
          </a:p>
        </p:txBody>
      </p:sp>
      <p:sp>
        <p:nvSpPr>
          <p:cNvPr id="575" name="Google Shape;575;g3bb46e28b82_0_4188:notes">
            <a:extLst>
              <a:ext uri="{FF2B5EF4-FFF2-40B4-BE49-F238E27FC236}">
                <a16:creationId xmlns:a16="http://schemas.microsoft.com/office/drawing/2014/main" id="{3EAD0438-647B-5097-068C-CA82759901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912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bb46e28b82_0_4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said that an A, B, or C resets the timeline, but a D rating after an F simply </a:t>
            </a:r>
            <a:r>
              <a:rPr lang="en-US" b="1"/>
              <a:t>pauses</a:t>
            </a:r>
            <a:r>
              <a:rPr lang="en-US" b="0"/>
              <a:t> the timeline. </a:t>
            </a:r>
            <a:endParaRPr/>
          </a:p>
        </p:txBody>
      </p:sp>
      <p:sp>
        <p:nvSpPr>
          <p:cNvPr id="610" name="Google Shape;610;g3bb46e28b82_0_4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811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a:extLst>
            <a:ext uri="{FF2B5EF4-FFF2-40B4-BE49-F238E27FC236}">
              <a16:creationId xmlns:a16="http://schemas.microsoft.com/office/drawing/2014/main" id="{114A8AC8-841F-F4FD-6548-B669CB6488BA}"/>
            </a:ext>
          </a:extLst>
        </p:cNvPr>
        <p:cNvGrpSpPr/>
        <p:nvPr/>
      </p:nvGrpSpPr>
      <p:grpSpPr>
        <a:xfrm>
          <a:off x="0" y="0"/>
          <a:ext cx="0" cy="0"/>
          <a:chOff x="0" y="0"/>
          <a:chExt cx="0" cy="0"/>
        </a:xfrm>
      </p:grpSpPr>
      <p:sp>
        <p:nvSpPr>
          <p:cNvPr id="581" name="Google Shape;581;g3bb46e28b82_0_4196:notes">
            <a:extLst>
              <a:ext uri="{FF2B5EF4-FFF2-40B4-BE49-F238E27FC236}">
                <a16:creationId xmlns:a16="http://schemas.microsoft.com/office/drawing/2014/main" id="{C88B243A-A791-57C9-F787-8F2B24AB3F8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Here’s a scenario, where after the 3</a:t>
            </a:r>
            <a:r>
              <a:rPr lang="en-US" baseline="30000"/>
              <a:t>rd</a:t>
            </a:r>
            <a:r>
              <a:rPr lang="en-US"/>
              <a:t> D in a row, the Ds are treated as Fs, with the same escalating interventions.</a:t>
            </a:r>
            <a:endParaRPr/>
          </a:p>
        </p:txBody>
      </p:sp>
      <p:sp>
        <p:nvSpPr>
          <p:cNvPr id="582" name="Google Shape;582;g3bb46e28b82_0_4196:notes">
            <a:extLst>
              <a:ext uri="{FF2B5EF4-FFF2-40B4-BE49-F238E27FC236}">
                <a16:creationId xmlns:a16="http://schemas.microsoft.com/office/drawing/2014/main" id="{0E9460A6-BFD8-CC75-A838-6FD62E9425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485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a:extLst>
            <a:ext uri="{FF2B5EF4-FFF2-40B4-BE49-F238E27FC236}">
              <a16:creationId xmlns:a16="http://schemas.microsoft.com/office/drawing/2014/main" id="{783B862A-154F-57D3-748D-571C6BEC1D45}"/>
            </a:ext>
          </a:extLst>
        </p:cNvPr>
        <p:cNvGrpSpPr/>
        <p:nvPr/>
      </p:nvGrpSpPr>
      <p:grpSpPr>
        <a:xfrm>
          <a:off x="0" y="0"/>
          <a:ext cx="0" cy="0"/>
          <a:chOff x="0" y="0"/>
          <a:chExt cx="0" cy="0"/>
        </a:xfrm>
      </p:grpSpPr>
      <p:sp>
        <p:nvSpPr>
          <p:cNvPr id="581" name="Google Shape;581;g3bb46e28b82_0_4196:notes">
            <a:extLst>
              <a:ext uri="{FF2B5EF4-FFF2-40B4-BE49-F238E27FC236}">
                <a16:creationId xmlns:a16="http://schemas.microsoft.com/office/drawing/2014/main" id="{A74A37E0-E48B-890F-04D4-32122C8413E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example shows how a D simply </a:t>
            </a:r>
            <a:r>
              <a:rPr lang="en-US" b="1" i="1"/>
              <a:t>pauses </a:t>
            </a:r>
            <a:r>
              <a:rPr lang="en-US" b="0" i="0"/>
              <a:t>the escalation of F interventions. </a:t>
            </a:r>
            <a:endParaRPr/>
          </a:p>
        </p:txBody>
      </p:sp>
      <p:sp>
        <p:nvSpPr>
          <p:cNvPr id="582" name="Google Shape;582;g3bb46e28b82_0_4196:notes">
            <a:extLst>
              <a:ext uri="{FF2B5EF4-FFF2-40B4-BE49-F238E27FC236}">
                <a16:creationId xmlns:a16="http://schemas.microsoft.com/office/drawing/2014/main" id="{6424D7EE-9626-6B59-8466-1FD3C4194DE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360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bb46e28b82_0_4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3bb46e28b82_0_4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697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a:extLst>
            <a:ext uri="{FF2B5EF4-FFF2-40B4-BE49-F238E27FC236}">
              <a16:creationId xmlns:a16="http://schemas.microsoft.com/office/drawing/2014/main" id="{C1829138-BF94-BD07-CE4C-CDBFEB6034DE}"/>
            </a:ext>
          </a:extLst>
        </p:cNvPr>
        <p:cNvGrpSpPr/>
        <p:nvPr/>
      </p:nvGrpSpPr>
      <p:grpSpPr>
        <a:xfrm>
          <a:off x="0" y="0"/>
          <a:ext cx="0" cy="0"/>
          <a:chOff x="0" y="0"/>
          <a:chExt cx="0" cy="0"/>
        </a:xfrm>
      </p:grpSpPr>
      <p:sp>
        <p:nvSpPr>
          <p:cNvPr id="581" name="Google Shape;581;g3bb46e28b82_0_4196:notes">
            <a:extLst>
              <a:ext uri="{FF2B5EF4-FFF2-40B4-BE49-F238E27FC236}">
                <a16:creationId xmlns:a16="http://schemas.microsoft.com/office/drawing/2014/main" id="{2A51E4CB-67C0-80FF-8584-1340CBC7ED2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3bb46e28b82_0_4196:notes">
            <a:extLst>
              <a:ext uri="{FF2B5EF4-FFF2-40B4-BE49-F238E27FC236}">
                <a16:creationId xmlns:a16="http://schemas.microsoft.com/office/drawing/2014/main" id="{4B0F7BC6-4825-CB11-7403-FBCF293130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975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B4175AD0-EF93-9475-7B90-3625DE3D8759}"/>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8538208E-7016-ECF5-6F93-78A780A20F1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Facilitator Note:</a:t>
            </a:r>
            <a:endParaRPr>
              <a:solidFill>
                <a:srgbClr val="444444"/>
              </a:solidFill>
            </a:endParaRPr>
          </a:p>
          <a:p>
            <a:pPr marL="171450" lvl="0" indent="-171450" algn="l" rtl="0">
              <a:spcBef>
                <a:spcPts val="0"/>
              </a:spcBef>
              <a:spcAft>
                <a:spcPts val="0"/>
              </a:spcAft>
              <a:buClr>
                <a:schemeClr val="dk1"/>
              </a:buClr>
              <a:buSzPts val="1200"/>
              <a:buChar char="•"/>
            </a:pPr>
            <a:r>
              <a:rPr lang="en-US"/>
              <a:t>Use these takeaways to summarize the key points of the session, tied in with the Governance Mindset principles.</a:t>
            </a:r>
          </a:p>
          <a:p>
            <a:pPr marL="171450" lvl="0" indent="-171450" algn="l" rtl="0">
              <a:spcBef>
                <a:spcPts val="0"/>
              </a:spcBef>
              <a:spcAft>
                <a:spcPts val="0"/>
              </a:spcAft>
              <a:buClr>
                <a:schemeClr val="dk1"/>
              </a:buClr>
              <a:buSzPts val="1200"/>
              <a:buChar char="•"/>
            </a:pPr>
            <a:r>
              <a:rPr lang="en-US"/>
              <a:t>Consider asking questions (as time allows) to ensure the audience understands. For instance:</a:t>
            </a:r>
          </a:p>
          <a:p>
            <a:pPr marL="628650" lvl="1" indent="-171450" algn="l" rtl="0">
              <a:spcBef>
                <a:spcPts val="0"/>
              </a:spcBef>
              <a:spcAft>
                <a:spcPts val="0"/>
              </a:spcAft>
              <a:buClr>
                <a:schemeClr val="dk1"/>
              </a:buClr>
              <a:buSzPts val="1200"/>
              <a:buChar char="•"/>
            </a:pPr>
            <a:r>
              <a:rPr lang="en-US"/>
              <a:t>What is something new you learned today about the A-F system that can help you make better decisions?</a:t>
            </a:r>
          </a:p>
          <a:p>
            <a:pPr marL="628650" lvl="1" indent="-171450" algn="l" rtl="0">
              <a:spcBef>
                <a:spcPts val="0"/>
              </a:spcBef>
              <a:spcAft>
                <a:spcPts val="0"/>
              </a:spcAft>
              <a:buClr>
                <a:schemeClr val="dk1"/>
              </a:buClr>
              <a:buSzPts val="1200"/>
              <a:buChar char="•"/>
            </a:pPr>
            <a:r>
              <a:rPr lang="en-US"/>
              <a:t>How effective is your board at systems thinking, and connecting the dots at the governance level?</a:t>
            </a:r>
          </a:p>
          <a:p>
            <a:pPr marL="628650" lvl="1" indent="-171450" algn="l" rtl="0">
              <a:spcBef>
                <a:spcPts val="0"/>
              </a:spcBef>
              <a:spcAft>
                <a:spcPts val="0"/>
              </a:spcAft>
              <a:buClr>
                <a:schemeClr val="dk1"/>
              </a:buClr>
              <a:buSzPts val="1200"/>
              <a:buChar char="•"/>
            </a:pPr>
            <a:r>
              <a:rPr lang="en-US"/>
              <a:t>How might your board maintain a sense of urgency for improvement in schools that may be in or nearing state interventions?</a:t>
            </a:r>
            <a:endParaRPr/>
          </a:p>
        </p:txBody>
      </p:sp>
      <p:sp>
        <p:nvSpPr>
          <p:cNvPr id="100" name="Google Shape;100;p2:notes">
            <a:extLst>
              <a:ext uri="{FF2B5EF4-FFF2-40B4-BE49-F238E27FC236}">
                <a16:creationId xmlns:a16="http://schemas.microsoft.com/office/drawing/2014/main" id="{6FEA380D-1AB7-0136-7870-064A9786BA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96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 Note:  The animations begin with Deep Learning and continue clockwise to end with Strategic Focus.</a:t>
            </a:r>
          </a:p>
          <a:p>
            <a:endParaRPr lang="en-US"/>
          </a:p>
          <a:p>
            <a:r>
              <a:rPr lang="en-US" b="1"/>
              <a:t>CLICK: </a:t>
            </a:r>
            <a:r>
              <a:rPr lang="en-US" b="0"/>
              <a:t>Effective trustees and boards do their homework and commit to continuous learning. One important aspect of a governance mindset, according to the book </a:t>
            </a:r>
            <a:r>
              <a:rPr lang="en-US" b="1"/>
              <a:t>The Governance Core and The Governance Core 2.0</a:t>
            </a:r>
            <a:r>
              <a:rPr lang="en-US" b="0"/>
              <a:t>, is a commitment to deep learning, an openness to continuous learning. There are so many details within the A-F system; and you likely won’t master them all in one fell swoop. I encourage you to listen in this session for new information or maybe explained in a new way that can deepen your understanding of the accountability system.</a:t>
            </a:r>
          </a:p>
          <a:p>
            <a:endParaRPr lang="en-US" b="0"/>
          </a:p>
          <a:p>
            <a:r>
              <a:rPr lang="en-US" b="1"/>
              <a:t>Click: </a:t>
            </a:r>
            <a:r>
              <a:rPr lang="en-US" b="0"/>
              <a:t>Another key component of a Governance mindset is a commitment to Systems Thinking. This means that you understand how issues relate to one another and learn to explore implications of decisions you make as a board.</a:t>
            </a:r>
          </a:p>
          <a:p>
            <a:endParaRPr lang="en-US" b="0"/>
          </a:p>
          <a:p>
            <a:r>
              <a:rPr lang="en-US" b="1"/>
              <a:t>Click: </a:t>
            </a:r>
            <a:r>
              <a:rPr lang="en-US" b="0"/>
              <a:t>That brings us to Strategic Focus. As the strategic leaders of the district (as opposed to the operational and tactical leaders in the district), the board is integral to the progress of the district by setting strategic goals and monitoring the administration’s progress toward those goals.</a:t>
            </a:r>
          </a:p>
          <a:p>
            <a:endParaRPr lang="en-US" b="0"/>
          </a:p>
          <a:p>
            <a:r>
              <a:rPr lang="en-US" b="1"/>
              <a:t>Transition: </a:t>
            </a:r>
            <a:r>
              <a:rPr lang="en-US" b="0"/>
              <a:t>with that backdrop of the essentials of a governance mindset, Let me ask you a question about your strategic focus.</a:t>
            </a:r>
            <a:endParaRPr lang="en-US" b="1"/>
          </a:p>
        </p:txBody>
      </p:sp>
      <p:sp>
        <p:nvSpPr>
          <p:cNvPr id="4" name="Slide Number Placeholder 3"/>
          <p:cNvSpPr>
            <a:spLocks noGrp="1"/>
          </p:cNvSpPr>
          <p:nvPr>
            <p:ph type="sldNum" sz="quarter" idx="5"/>
          </p:nvPr>
        </p:nvSpPr>
        <p:spPr/>
        <p:txBody>
          <a:bodyPr/>
          <a:lstStyle/>
          <a:p>
            <a:fld id="{E8F5D6DD-A7F3-45E2-87E4-AA12D555F0DF}" type="slidenum">
              <a:rPr lang="en-US" smtClean="0"/>
              <a:t>5</a:t>
            </a:fld>
            <a:endParaRPr lang="en-US"/>
          </a:p>
        </p:txBody>
      </p:sp>
    </p:spTree>
    <p:extLst>
      <p:ext uri="{BB962C8B-B14F-4D97-AF65-F5344CB8AC3E}">
        <p14:creationId xmlns:p14="http://schemas.microsoft.com/office/powerpoint/2010/main" val="62594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98C2-99CF-D989-18DD-9D97F960D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C8267-6EED-7496-70DA-CB51FFC14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DAF7A-C020-B039-F741-36EF1DC2B7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9B8C29-A609-0716-E103-6038BB6E6C0B}"/>
              </a:ext>
            </a:extLst>
          </p:cNvPr>
          <p:cNvSpPr>
            <a:spLocks noGrp="1"/>
          </p:cNvSpPr>
          <p:nvPr>
            <p:ph type="sldNum" sz="quarter" idx="5"/>
          </p:nvPr>
        </p:nvSpPr>
        <p:spPr/>
        <p:txBody>
          <a:bodyPr/>
          <a:lstStyle/>
          <a:p>
            <a:fld id="{E8F5D6DD-A7F3-45E2-87E4-AA12D555F0DF}" type="slidenum">
              <a:rPr lang="en-US" smtClean="0"/>
              <a:t>43</a:t>
            </a:fld>
            <a:endParaRPr lang="en-US"/>
          </a:p>
        </p:txBody>
      </p:sp>
    </p:spTree>
    <p:extLst>
      <p:ext uri="{BB962C8B-B14F-4D97-AF65-F5344CB8AC3E}">
        <p14:creationId xmlns:p14="http://schemas.microsoft.com/office/powerpoint/2010/main" val="165182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900033E9-F6C3-4FE4-F96E-337F83E2E1C2}"/>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61769630-E883-072B-4FBB-86CC1ACFFD7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b="1"/>
              <a:t>Facilitators: </a:t>
            </a:r>
            <a:r>
              <a:rPr lang="en-US" b="0"/>
              <a:t>Pose the questions and give the audience a few minutes to talk with their neighbors. Have a few folks share out and tie in any responses with the answers included after the animation.</a:t>
            </a:r>
          </a:p>
          <a:p>
            <a:pPr marL="0" lvl="0" indent="0" algn="l" rtl="0">
              <a:lnSpc>
                <a:spcPct val="115000"/>
              </a:lnSpc>
              <a:spcBef>
                <a:spcPts val="0"/>
              </a:spcBef>
              <a:spcAft>
                <a:spcPts val="0"/>
              </a:spcAft>
              <a:buClr>
                <a:schemeClr val="dk1"/>
              </a:buClr>
              <a:buSzPts val="1100"/>
              <a:buFont typeface="Arial"/>
              <a:buNone/>
            </a:pPr>
            <a:endParaRPr lang="en-US" b="1"/>
          </a:p>
          <a:p>
            <a:pPr marL="0" lvl="0" indent="0" algn="l" rtl="0">
              <a:lnSpc>
                <a:spcPct val="115000"/>
              </a:lnSpc>
              <a:spcBef>
                <a:spcPts val="0"/>
              </a:spcBef>
              <a:spcAft>
                <a:spcPts val="0"/>
              </a:spcAft>
              <a:buClr>
                <a:schemeClr val="dk1"/>
              </a:buClr>
              <a:buSzPts val="1100"/>
              <a:buFont typeface="Arial"/>
              <a:buNone/>
            </a:pPr>
            <a:r>
              <a:rPr lang="en-US" b="1"/>
              <a:t>CLICK: </a:t>
            </a:r>
            <a:r>
              <a:rPr lang="en-US" b="0"/>
              <a:t>(</a:t>
            </a:r>
            <a:r>
              <a:rPr lang="en-US"/>
              <a:t>Ideal Answers) graduates, ready for college, career, military, and success in society.</a:t>
            </a:r>
          </a:p>
          <a:p>
            <a:pPr marL="0" lvl="0" indent="0" algn="l" rtl="0">
              <a:lnSpc>
                <a:spcPct val="115000"/>
              </a:lnSpc>
              <a:spcBef>
                <a:spcPts val="0"/>
              </a:spcBef>
              <a:spcAft>
                <a:spcPts val="0"/>
              </a:spcAft>
              <a:buClr>
                <a:schemeClr val="dk1"/>
              </a:buClr>
              <a:buSzPts val="1100"/>
              <a:buFont typeface="Arial"/>
              <a:buNone/>
            </a:pPr>
            <a:endParaRPr lang="en-US">
              <a:latin typeface="Open Sans"/>
              <a:ea typeface="Open Sans"/>
              <a:cs typeface="Open Sans"/>
              <a:sym typeface="Open Sans"/>
            </a:endParaRPr>
          </a:p>
          <a:p>
            <a:pPr marL="0" lvl="0" indent="0" algn="l" rtl="0">
              <a:spcBef>
                <a:spcPts val="0"/>
              </a:spcBef>
              <a:spcAft>
                <a:spcPts val="0"/>
              </a:spcAft>
              <a:buNone/>
            </a:pPr>
            <a:endParaRPr/>
          </a:p>
        </p:txBody>
      </p:sp>
      <p:sp>
        <p:nvSpPr>
          <p:cNvPr id="133" name="Google Shape;133;p5:notes">
            <a:extLst>
              <a:ext uri="{FF2B5EF4-FFF2-40B4-BE49-F238E27FC236}">
                <a16:creationId xmlns:a16="http://schemas.microsoft.com/office/drawing/2014/main" id="{1B22EF17-E614-BA60-0FB5-03DE7D806B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9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4261786C-4DBE-371A-601C-FA5A549FFED6}"/>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5AF39446-D8A5-61AA-823A-58E8E07BF71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If that is what we want, then it is important to ask ourselves this question:</a:t>
            </a:r>
          </a:p>
          <a:p>
            <a:pPr marL="12700" lvl="0" indent="0" algn="l" rtl="0">
              <a:lnSpc>
                <a:spcPct val="115000"/>
              </a:lnSpc>
              <a:spcBef>
                <a:spcPts val="0"/>
              </a:spcBef>
              <a:spcAft>
                <a:spcPts val="0"/>
              </a:spcAft>
              <a:buClr>
                <a:schemeClr val="dk1"/>
              </a:buClr>
              <a:buSzPts val="1100"/>
              <a:buFont typeface="Arial"/>
              <a:buNone/>
            </a:pPr>
            <a:r>
              <a:rPr lang="en-US"/>
              <a:t>How do we know that our system is producing engaged graduates who are ready for college, career, or the military?</a:t>
            </a: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[click to the next slide]</a:t>
            </a:r>
          </a:p>
          <a:p>
            <a:pPr marL="0" lvl="0" indent="0" algn="l" rtl="0">
              <a:lnSpc>
                <a:spcPct val="115000"/>
              </a:lnSpc>
              <a:spcBef>
                <a:spcPts val="0"/>
              </a:spcBef>
              <a:spcAft>
                <a:spcPts val="0"/>
              </a:spcAft>
              <a:buClr>
                <a:schemeClr val="dk1"/>
              </a:buClr>
              <a:buSzPts val="1100"/>
              <a:buFont typeface="Arial"/>
              <a:buNone/>
            </a:pPr>
            <a:r>
              <a:rPr lang="en-US" b="1">
                <a:latin typeface="Open Sans"/>
                <a:ea typeface="Open Sans"/>
                <a:cs typeface="Open Sans"/>
                <a:sym typeface="Open Sans"/>
              </a:rPr>
              <a:t>Facilitator Note:</a:t>
            </a: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The question is intended to get them to think about it. Be mindful of your time</a:t>
            </a:r>
          </a:p>
          <a:p>
            <a:pPr marL="0" lvl="0" indent="0" algn="l" rtl="0">
              <a:spcBef>
                <a:spcPts val="0"/>
              </a:spcBef>
              <a:spcAft>
                <a:spcPts val="0"/>
              </a:spcAft>
              <a:buNone/>
            </a:pPr>
            <a:endParaRPr/>
          </a:p>
        </p:txBody>
      </p:sp>
      <p:sp>
        <p:nvSpPr>
          <p:cNvPr id="133" name="Google Shape;133;p5:notes">
            <a:extLst>
              <a:ext uri="{FF2B5EF4-FFF2-40B4-BE49-F238E27FC236}">
                <a16:creationId xmlns:a16="http://schemas.microsoft.com/office/drawing/2014/main" id="{5192D0DD-FFAB-B4BA-AEAB-A2DF4EF4F8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49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bb46e28b82_0_1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Let’s dig into the domains to continue to explore how the A-F System is set up to be rigorous, transparent and fair.</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242" name="Google Shape;242;g3bb46e28b82_0_1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5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bb46e28b82_0_9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bb46e28b82_0_9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As we look at the A-F Accountability system design, it’s important to understand the purpose of the system as laid out in the Texas Education Code.</a:t>
            </a:r>
          </a:p>
          <a:p>
            <a:pPr marL="0" lvl="0" indent="0" algn="l" rtl="0">
              <a:lnSpc>
                <a:spcPct val="115000"/>
              </a:lnSpc>
              <a:spcBef>
                <a:spcPts val="0"/>
              </a:spcBef>
              <a:spcAft>
                <a:spcPts val="0"/>
              </a:spcAft>
              <a:buClr>
                <a:schemeClr val="dk1"/>
              </a:buClr>
              <a:buSzPts val="1100"/>
              <a:buFont typeface="Arial"/>
              <a:buNone/>
            </a:pPr>
            <a:endParaRPr lang="en-US">
              <a:latin typeface="Open Sans"/>
              <a:ea typeface="Open Sans"/>
              <a:cs typeface="Open Sans"/>
              <a:sym typeface="Open Sans"/>
            </a:endParaRPr>
          </a:p>
          <a:p>
            <a:pPr marL="228600" lvl="0" indent="-228600" algn="l" rtl="0">
              <a:lnSpc>
                <a:spcPct val="115000"/>
              </a:lnSpc>
              <a:spcBef>
                <a:spcPts val="0"/>
              </a:spcBef>
              <a:spcAft>
                <a:spcPts val="0"/>
              </a:spcAft>
              <a:buClr>
                <a:schemeClr val="dk1"/>
              </a:buClr>
              <a:buSzPts val="1100"/>
              <a:buFont typeface="Arial"/>
              <a:buAutoNum type="arabicPeriod"/>
            </a:pPr>
            <a:r>
              <a:rPr lang="en-US">
                <a:latin typeface="Open Sans"/>
                <a:ea typeface="Open Sans"/>
                <a:cs typeface="Open Sans"/>
                <a:sym typeface="Open Sans"/>
              </a:rPr>
              <a:t>The system is intended to encourage continuous improvement of student performance</a:t>
            </a:r>
          </a:p>
          <a:p>
            <a:pPr marL="228600" lvl="0" indent="-228600" algn="l" rtl="0">
              <a:lnSpc>
                <a:spcPct val="115000"/>
              </a:lnSpc>
              <a:spcBef>
                <a:spcPts val="0"/>
              </a:spcBef>
              <a:spcAft>
                <a:spcPts val="0"/>
              </a:spcAft>
              <a:buClr>
                <a:schemeClr val="dk1"/>
              </a:buClr>
              <a:buSzPts val="1100"/>
              <a:buFont typeface="Arial"/>
              <a:buAutoNum type="arabicPeriod"/>
            </a:pPr>
            <a:r>
              <a:rPr lang="en-US">
                <a:latin typeface="Open Sans"/>
                <a:ea typeface="Open Sans"/>
                <a:cs typeface="Open Sans"/>
                <a:sym typeface="Open Sans"/>
              </a:rPr>
              <a:t>The system is intended to encourage elimination of achievement gaps based on race, ethnicity and socioeconomic status.</a:t>
            </a:r>
          </a:p>
          <a:p>
            <a:pPr marL="228600" lvl="0" indent="-228600" algn="l" rtl="0">
              <a:lnSpc>
                <a:spcPct val="115000"/>
              </a:lnSpc>
              <a:spcBef>
                <a:spcPts val="0"/>
              </a:spcBef>
              <a:spcAft>
                <a:spcPts val="0"/>
              </a:spcAft>
              <a:buClr>
                <a:schemeClr val="dk1"/>
              </a:buClr>
              <a:buSzPts val="1100"/>
              <a:buFont typeface="Arial"/>
              <a:buAutoNum type="arabicPeriod"/>
            </a:pPr>
            <a:r>
              <a:rPr lang="en-US">
                <a:latin typeface="Open Sans"/>
                <a:ea typeface="Open Sans"/>
                <a:cs typeface="Open Sans"/>
                <a:sym typeface="Open Sans"/>
              </a:rPr>
              <a:t>The system is intended to push the state of Texas to be a national leader in preparing students for postsecondary success, that is college, career, and military readiness.</a:t>
            </a:r>
          </a:p>
          <a:p>
            <a:pPr marL="228600" lvl="0" indent="-228600" algn="l" rtl="0">
              <a:lnSpc>
                <a:spcPct val="115000"/>
              </a:lnSpc>
              <a:spcBef>
                <a:spcPts val="0"/>
              </a:spcBef>
              <a:spcAft>
                <a:spcPts val="0"/>
              </a:spcAft>
              <a:buClr>
                <a:schemeClr val="dk1"/>
              </a:buClr>
              <a:buSzPts val="1100"/>
              <a:buFont typeface="Arial"/>
              <a:buAutoNum type="arabicPeriod"/>
            </a:pPr>
            <a:endParaRPr lang="en-US">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As we review some details of A-F and then the implications of some ratings, watch for ways that each of these goals are reflected in the system.</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210" name="Google Shape;210;g3bb46e28b82_0_9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359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bb46e28b82_0_10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bb46e28b82_0_10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Open Sans"/>
                <a:ea typeface="Open Sans"/>
                <a:cs typeface="Open Sans"/>
                <a:sym typeface="Open Sans"/>
              </a:rPr>
              <a:t>Here are some key design commitments that TEA has made when developing the A-F system. Even when the details or metrics change, these underlying commitments remain. </a:t>
            </a:r>
          </a:p>
          <a:p>
            <a:pPr marL="0" lvl="0" indent="0" algn="l" rtl="0">
              <a:lnSpc>
                <a:spcPct val="115000"/>
              </a:lnSpc>
              <a:spcBef>
                <a:spcPts val="0"/>
              </a:spcBef>
              <a:spcAft>
                <a:spcPts val="0"/>
              </a:spcAft>
              <a:buNone/>
            </a:pPr>
            <a:endParaRPr>
              <a:latin typeface="Open Sans"/>
              <a:ea typeface="Open Sans"/>
              <a:cs typeface="Open Sans"/>
              <a:sym typeface="Open Sans"/>
            </a:endParaRPr>
          </a:p>
          <a:p>
            <a:pPr marL="0" lvl="0" indent="0" algn="l" rtl="0">
              <a:lnSpc>
                <a:spcPct val="110000"/>
              </a:lnSpc>
              <a:spcBef>
                <a:spcPts val="600"/>
              </a:spcBef>
              <a:spcAft>
                <a:spcPts val="0"/>
              </a:spcAft>
              <a:buClr>
                <a:schemeClr val="dk1"/>
              </a:buClr>
              <a:buSzPts val="1100"/>
              <a:buFont typeface="Arial"/>
              <a:buNone/>
            </a:pPr>
            <a:r>
              <a:rPr lang="en-US">
                <a:latin typeface="Arial"/>
                <a:ea typeface="Arial"/>
                <a:cs typeface="Arial"/>
                <a:sym typeface="Arial"/>
              </a:rPr>
              <a:t>1.</a:t>
            </a:r>
            <a:r>
              <a:rPr lang="en-US">
                <a:latin typeface="Open Sans"/>
                <a:ea typeface="Open Sans"/>
                <a:cs typeface="Open Sans"/>
                <a:sym typeface="Open Sans"/>
              </a:rPr>
              <a:t>Ratings reflect better of achievement or progress</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100"/>
              <a:buFont typeface="Arial"/>
              <a:buNone/>
            </a:pPr>
            <a:r>
              <a:rPr lang="en-US">
                <a:latin typeface="Arial"/>
                <a:ea typeface="Arial"/>
                <a:cs typeface="Arial"/>
                <a:sym typeface="Arial"/>
              </a:rPr>
              <a:t>2.</a:t>
            </a:r>
            <a:r>
              <a:rPr lang="en-US">
                <a:latin typeface="Open Sans"/>
                <a:ea typeface="Open Sans"/>
                <a:cs typeface="Open Sans"/>
                <a:sym typeface="Open Sans"/>
              </a:rPr>
              <a:t>Performance is evaluated through multiple valid measures</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100"/>
              <a:buFont typeface="Arial"/>
              <a:buNone/>
            </a:pPr>
            <a:r>
              <a:rPr lang="en-US">
                <a:latin typeface="Arial"/>
                <a:ea typeface="Arial"/>
                <a:cs typeface="Arial"/>
                <a:sym typeface="Arial"/>
              </a:rPr>
              <a:t>3.</a:t>
            </a:r>
            <a:r>
              <a:rPr lang="en-US">
                <a:latin typeface="Open Sans"/>
                <a:ea typeface="Open Sans"/>
                <a:cs typeface="Open Sans"/>
                <a:sym typeface="Open Sans"/>
              </a:rPr>
              <a:t>Progress evaluates growth in multiple ways</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100"/>
              <a:buFont typeface="Arial"/>
              <a:buNone/>
            </a:pPr>
            <a:r>
              <a:rPr lang="en-US">
                <a:latin typeface="Arial"/>
                <a:ea typeface="Arial"/>
                <a:cs typeface="Arial"/>
                <a:sym typeface="Arial"/>
              </a:rPr>
              <a:t>4.</a:t>
            </a:r>
            <a:r>
              <a:rPr lang="en-US">
                <a:latin typeface="Open Sans"/>
                <a:ea typeface="Open Sans"/>
                <a:cs typeface="Open Sans"/>
                <a:sym typeface="Open Sans"/>
              </a:rPr>
              <a:t>“A” reflects performance consistent with reaching long term student goals</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100"/>
              <a:buFont typeface="Arial"/>
              <a:buNone/>
            </a:pPr>
            <a:r>
              <a:rPr lang="en-US">
                <a:latin typeface="Arial"/>
                <a:ea typeface="Arial"/>
                <a:cs typeface="Arial"/>
                <a:sym typeface="Arial"/>
              </a:rPr>
              <a:t>5.</a:t>
            </a:r>
            <a:r>
              <a:rPr lang="en-US">
                <a:latin typeface="Open Sans"/>
                <a:ea typeface="Open Sans"/>
                <a:cs typeface="Open Sans"/>
                <a:sym typeface="Open Sans"/>
              </a:rPr>
              <a:t>“C” reflects average performance for the baseline year</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100"/>
              <a:buFont typeface="Arial"/>
              <a:buNone/>
            </a:pPr>
            <a:r>
              <a:rPr lang="en-US">
                <a:latin typeface="Arial"/>
                <a:ea typeface="Arial"/>
                <a:cs typeface="Arial"/>
                <a:sym typeface="Arial"/>
              </a:rPr>
              <a:t>6.</a:t>
            </a:r>
            <a:r>
              <a:rPr lang="en-US">
                <a:latin typeface="Open Sans"/>
                <a:ea typeface="Open Sans"/>
                <a:cs typeface="Open Sans"/>
                <a:sym typeface="Open Sans"/>
              </a:rPr>
              <a:t>Ratings are based on defined criteria, not a fixed distribution, which creates the possibility for every school system and campus to receive an A</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100"/>
              <a:buFont typeface="Arial"/>
              <a:buNone/>
            </a:pPr>
            <a:r>
              <a:rPr lang="en-US">
                <a:latin typeface="Arial"/>
                <a:ea typeface="Arial"/>
                <a:cs typeface="Arial"/>
                <a:sym typeface="Arial"/>
              </a:rPr>
              <a:t>7.</a:t>
            </a:r>
            <a:r>
              <a:rPr lang="en-US">
                <a:latin typeface="Open Sans"/>
                <a:ea typeface="Open Sans"/>
                <a:cs typeface="Open Sans"/>
                <a:sym typeface="Open Sans"/>
              </a:rPr>
              <a:t>The system design remains static in most years but it is statutorily required to update it every five years. </a:t>
            </a:r>
            <a:endParaRPr>
              <a:latin typeface="Open Sans"/>
              <a:ea typeface="Open Sans"/>
              <a:cs typeface="Open Sans"/>
              <a:sym typeface="Open Sans"/>
            </a:endParaRPr>
          </a:p>
          <a:p>
            <a:pPr marL="0" lvl="0" indent="0" algn="l" rtl="0">
              <a:lnSpc>
                <a:spcPct val="110000"/>
              </a:lnSpc>
              <a:spcBef>
                <a:spcPts val="1200"/>
              </a:spcBef>
              <a:spcAft>
                <a:spcPts val="0"/>
              </a:spcAft>
              <a:buClr>
                <a:schemeClr val="dk1"/>
              </a:buClr>
              <a:buSzPts val="1200"/>
              <a:buFont typeface="Open Sans SemiBold"/>
              <a:buNone/>
            </a:pPr>
            <a:endParaRPr>
              <a:latin typeface="Open Sans"/>
              <a:ea typeface="Open Sans"/>
              <a:cs typeface="Open Sans"/>
              <a:sym typeface="Open Sans"/>
            </a:endParaRPr>
          </a:p>
        </p:txBody>
      </p:sp>
      <p:sp>
        <p:nvSpPr>
          <p:cNvPr id="235" name="Google Shape;235;g3bb46e28b82_0_10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84935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yout_with game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8ADEF0-4ACA-6332-2927-5DBB24A438A3}"/>
              </a:ext>
            </a:extLst>
          </p:cNvPr>
          <p:cNvSpPr>
            <a:spLocks noGrp="1"/>
          </p:cNvSpPr>
          <p:nvPr>
            <p:ph type="ctrTitle"/>
          </p:nvPr>
        </p:nvSpPr>
        <p:spPr>
          <a:xfrm>
            <a:off x="517846" y="571499"/>
            <a:ext cx="9051235" cy="2423491"/>
          </a:xfrm>
          <a:prstGeom prst="rect">
            <a:avLst/>
          </a:prstGeom>
        </p:spPr>
        <p:txBody>
          <a:bodyPr anchor="b"/>
          <a:lstStyle>
            <a:lvl1pPr algn="l">
              <a:defRPr sz="6000">
                <a:solidFill>
                  <a:schemeClr val="tx1"/>
                </a:solidFill>
              </a:defRPr>
            </a:lvl1pPr>
          </a:lstStyle>
          <a:p>
            <a:r>
              <a:rPr lang="en-US"/>
              <a:t>Click to edit Master title style</a:t>
            </a:r>
          </a:p>
        </p:txBody>
      </p:sp>
      <p:sp>
        <p:nvSpPr>
          <p:cNvPr id="6" name="Subtitle 2">
            <a:extLst>
              <a:ext uri="{FF2B5EF4-FFF2-40B4-BE49-F238E27FC236}">
                <a16:creationId xmlns:a16="http://schemas.microsoft.com/office/drawing/2014/main" id="{80677531-AB47-451A-DEE5-637DEC36E7C9}"/>
              </a:ext>
            </a:extLst>
          </p:cNvPr>
          <p:cNvSpPr>
            <a:spLocks noGrp="1"/>
          </p:cNvSpPr>
          <p:nvPr>
            <p:ph type="subTitle" idx="1"/>
          </p:nvPr>
        </p:nvSpPr>
        <p:spPr>
          <a:xfrm>
            <a:off x="517846" y="3363101"/>
            <a:ext cx="9051235" cy="1680652"/>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7560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3121-71FE-2B3F-72CA-89A9E05FE4CB}"/>
              </a:ext>
            </a:extLst>
          </p:cNvPr>
          <p:cNvSpPr>
            <a:spLocks noGrp="1"/>
          </p:cNvSpPr>
          <p:nvPr>
            <p:ph type="title"/>
          </p:nvPr>
        </p:nvSpPr>
        <p:spPr>
          <a:xfrm>
            <a:off x="517846" y="189676"/>
            <a:ext cx="10934700" cy="1325563"/>
          </a:xfrm>
          <a:prstGeom prst="rect">
            <a:avLst/>
          </a:prstGeo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F0DFFC-D402-C103-CEB6-DA343668A496}"/>
              </a:ext>
            </a:extLst>
          </p:cNvPr>
          <p:cNvSpPr>
            <a:spLocks noGrp="1"/>
          </p:cNvSpPr>
          <p:nvPr>
            <p:ph idx="1"/>
          </p:nvPr>
        </p:nvSpPr>
        <p:spPr>
          <a:xfrm>
            <a:off x="517846" y="1553161"/>
            <a:ext cx="10934700" cy="3826361"/>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9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A7C2-42FE-E32D-6BE1-F96FCA5ADC0C}"/>
              </a:ext>
            </a:extLst>
          </p:cNvPr>
          <p:cNvSpPr>
            <a:spLocks noGrp="1"/>
          </p:cNvSpPr>
          <p:nvPr>
            <p:ph type="title"/>
          </p:nvPr>
        </p:nvSpPr>
        <p:spPr>
          <a:xfrm>
            <a:off x="333375" y="177800"/>
            <a:ext cx="10934700" cy="1325563"/>
          </a:xfrm>
          <a:prstGeom prst="rect">
            <a:avLst/>
          </a:prstGeo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FABEBF7-9FA7-9615-EF4E-474CAD9C718C}"/>
              </a:ext>
            </a:extLst>
          </p:cNvPr>
          <p:cNvSpPr>
            <a:spLocks noGrp="1"/>
          </p:cNvSpPr>
          <p:nvPr>
            <p:ph sz="half" idx="1"/>
          </p:nvPr>
        </p:nvSpPr>
        <p:spPr>
          <a:xfrm>
            <a:off x="333375" y="1546227"/>
            <a:ext cx="5398190" cy="3950447"/>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4DEBDA-A94E-083E-6FA6-68804570302F}"/>
              </a:ext>
            </a:extLst>
          </p:cNvPr>
          <p:cNvSpPr>
            <a:spLocks noGrp="1"/>
          </p:cNvSpPr>
          <p:nvPr>
            <p:ph sz="half" idx="2"/>
          </p:nvPr>
        </p:nvSpPr>
        <p:spPr>
          <a:xfrm>
            <a:off x="5869885" y="1546227"/>
            <a:ext cx="5398190" cy="3950447"/>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72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196D-49AA-17B3-8F3A-004272B9505D}"/>
              </a:ext>
            </a:extLst>
          </p:cNvPr>
          <p:cNvSpPr>
            <a:spLocks noGrp="1"/>
          </p:cNvSpPr>
          <p:nvPr>
            <p:ph type="title"/>
          </p:nvPr>
        </p:nvSpPr>
        <p:spPr>
          <a:xfrm>
            <a:off x="319084" y="177799"/>
            <a:ext cx="10934700" cy="1325563"/>
          </a:xfrm>
          <a:prstGeom prst="rect">
            <a:avLst/>
          </a:prstGeom>
        </p:spPr>
        <p:txBody>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329017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9FE4AA-C599-0F4A-195B-1897B3F06FC9}"/>
              </a:ext>
            </a:extLst>
          </p:cNvPr>
          <p:cNvSpPr>
            <a:spLocks noGrp="1"/>
          </p:cNvSpPr>
          <p:nvPr>
            <p:ph type="title"/>
          </p:nvPr>
        </p:nvSpPr>
        <p:spPr>
          <a:xfrm>
            <a:off x="419786" y="571500"/>
            <a:ext cx="10364098" cy="931862"/>
          </a:xfrm>
          <a:prstGeom prst="rect">
            <a:avLst/>
          </a:prstGeom>
        </p:spPr>
        <p:txBody>
          <a:bodyPr/>
          <a:lstStyle>
            <a:lvl1pPr>
              <a:defRPr>
                <a:solidFill>
                  <a:schemeClr val="accent5"/>
                </a:solidFill>
              </a:defRPr>
            </a:lvl1pPr>
          </a:lstStyle>
          <a:p>
            <a:r>
              <a:rPr lang="en-US"/>
              <a:t>Click to edit Master title style</a:t>
            </a:r>
          </a:p>
        </p:txBody>
      </p:sp>
      <p:sp>
        <p:nvSpPr>
          <p:cNvPr id="6" name="Text Placeholder 5">
            <a:extLst>
              <a:ext uri="{FF2B5EF4-FFF2-40B4-BE49-F238E27FC236}">
                <a16:creationId xmlns:a16="http://schemas.microsoft.com/office/drawing/2014/main" id="{D71AF9C2-0A5E-23E3-38DC-4725E8D69F0A}"/>
              </a:ext>
            </a:extLst>
          </p:cNvPr>
          <p:cNvSpPr>
            <a:spLocks noGrp="1"/>
          </p:cNvSpPr>
          <p:nvPr>
            <p:ph type="body" sz="quarter" idx="10"/>
          </p:nvPr>
        </p:nvSpPr>
        <p:spPr>
          <a:xfrm>
            <a:off x="419100" y="1668463"/>
            <a:ext cx="5207000" cy="3904434"/>
          </a:xfrm>
          <a:prstGeom prst="rect">
            <a:avLst/>
          </a:prstGeom>
        </p:spPr>
        <p:txBody>
          <a:bodyPr>
            <a:normAutofit/>
          </a:bodyPr>
          <a:lstStyle>
            <a:lvl1pPr>
              <a:defRPr sz="1800">
                <a:solidFill>
                  <a:schemeClr val="accent5"/>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7" name="Text Placeholder 5">
            <a:extLst>
              <a:ext uri="{FF2B5EF4-FFF2-40B4-BE49-F238E27FC236}">
                <a16:creationId xmlns:a16="http://schemas.microsoft.com/office/drawing/2014/main" id="{4A53EE52-DB51-AF16-5AE8-E0EF9684858E}"/>
              </a:ext>
            </a:extLst>
          </p:cNvPr>
          <p:cNvSpPr>
            <a:spLocks noGrp="1"/>
          </p:cNvSpPr>
          <p:nvPr>
            <p:ph type="body" sz="quarter" idx="11"/>
          </p:nvPr>
        </p:nvSpPr>
        <p:spPr>
          <a:xfrm>
            <a:off x="5942571" y="1668463"/>
            <a:ext cx="5207000" cy="3904434"/>
          </a:xfrm>
          <a:prstGeom prst="rect">
            <a:avLst/>
          </a:prstGeom>
        </p:spPr>
        <p:txBody>
          <a:bodyPr>
            <a:normAutofit/>
          </a:bodyPr>
          <a:lstStyle>
            <a:lvl1pPr>
              <a:defRPr sz="1800">
                <a:solidFill>
                  <a:schemeClr val="accent5"/>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Tree>
    <p:extLst>
      <p:ext uri="{BB962C8B-B14F-4D97-AF65-F5344CB8AC3E}">
        <p14:creationId xmlns:p14="http://schemas.microsoft.com/office/powerpoint/2010/main" val="376769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E04428-3420-33E5-2872-6506AD97A1D6}"/>
              </a:ext>
            </a:extLst>
          </p:cNvPr>
          <p:cNvSpPr>
            <a:spLocks noGrp="1"/>
          </p:cNvSpPr>
          <p:nvPr>
            <p:ph type="title"/>
          </p:nvPr>
        </p:nvSpPr>
        <p:spPr>
          <a:xfrm>
            <a:off x="517846" y="571500"/>
            <a:ext cx="11146253" cy="988865"/>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A08B177-F084-865C-45DB-A8AD34A7C145}"/>
              </a:ext>
            </a:extLst>
          </p:cNvPr>
          <p:cNvSpPr>
            <a:spLocks noGrp="1"/>
          </p:cNvSpPr>
          <p:nvPr>
            <p:ph type="body" sz="quarter" idx="18"/>
          </p:nvPr>
        </p:nvSpPr>
        <p:spPr>
          <a:xfrm>
            <a:off x="517846" y="2530533"/>
            <a:ext cx="1716244" cy="2946880"/>
          </a:xfrm>
          <a:prstGeom prst="rect">
            <a:avLst/>
          </a:prstGeom>
          <a:solidFill>
            <a:srgbClr val="092D5B"/>
          </a:solidFill>
        </p:spPr>
        <p:txBody>
          <a:bodyPr/>
          <a:lstStyle>
            <a:lvl1pPr marL="0" indent="0">
              <a:buNone/>
              <a:defRPr>
                <a:solidFill>
                  <a:schemeClr val="bg1"/>
                </a:solidFill>
              </a:defRPr>
            </a:lvl1pPr>
          </a:lstStyle>
          <a:p>
            <a:endParaRPr lang="en-US"/>
          </a:p>
        </p:txBody>
      </p:sp>
      <p:sp>
        <p:nvSpPr>
          <p:cNvPr id="12" name="Text Placeholder 3">
            <a:extLst>
              <a:ext uri="{FF2B5EF4-FFF2-40B4-BE49-F238E27FC236}">
                <a16:creationId xmlns:a16="http://schemas.microsoft.com/office/drawing/2014/main" id="{9064CCBB-E24F-F0E8-788E-12FAC40D36CB}"/>
              </a:ext>
            </a:extLst>
          </p:cNvPr>
          <p:cNvSpPr>
            <a:spLocks noGrp="1"/>
          </p:cNvSpPr>
          <p:nvPr>
            <p:ph type="body" sz="quarter" idx="30" hasCustomPrompt="1"/>
          </p:nvPr>
        </p:nvSpPr>
        <p:spPr>
          <a:xfrm>
            <a:off x="526128" y="1516050"/>
            <a:ext cx="1716244" cy="1002534"/>
          </a:xfrm>
          <a:prstGeom prst="rect">
            <a:avLst/>
          </a:prstGeom>
        </p:spPr>
        <p:txBody>
          <a:bodyPr>
            <a:normAutofit/>
          </a:bodyPr>
          <a:lstStyle>
            <a:lvl1pPr marL="0" indent="0" algn="ctr">
              <a:buNone/>
              <a:defRPr sz="6000" b="1">
                <a:solidFill>
                  <a:schemeClr val="tx1"/>
                </a:solidFill>
              </a:defRPr>
            </a:lvl1pPr>
          </a:lstStyle>
          <a:p>
            <a:r>
              <a:rPr lang="en-US"/>
              <a:t>1</a:t>
            </a:r>
          </a:p>
        </p:txBody>
      </p:sp>
      <p:sp>
        <p:nvSpPr>
          <p:cNvPr id="13" name="Text Placeholder 4">
            <a:extLst>
              <a:ext uri="{FF2B5EF4-FFF2-40B4-BE49-F238E27FC236}">
                <a16:creationId xmlns:a16="http://schemas.microsoft.com/office/drawing/2014/main" id="{B3C6F346-227E-0DF6-297C-DEDC948F4754}"/>
              </a:ext>
            </a:extLst>
          </p:cNvPr>
          <p:cNvSpPr>
            <a:spLocks noGrp="1"/>
          </p:cNvSpPr>
          <p:nvPr>
            <p:ph type="body" sz="quarter" idx="31"/>
          </p:nvPr>
        </p:nvSpPr>
        <p:spPr>
          <a:xfrm>
            <a:off x="2497732" y="2530533"/>
            <a:ext cx="1716244" cy="2946879"/>
          </a:xfrm>
          <a:prstGeom prst="rect">
            <a:avLst/>
          </a:prstGeom>
          <a:solidFill>
            <a:srgbClr val="207CC2"/>
          </a:solidFill>
        </p:spPr>
        <p:txBody>
          <a:bodyPr/>
          <a:lstStyle>
            <a:lvl1pPr marL="0" indent="0">
              <a:buNone/>
              <a:defRPr>
                <a:solidFill>
                  <a:schemeClr val="bg1"/>
                </a:solidFill>
              </a:defRPr>
            </a:lvl1pPr>
          </a:lstStyle>
          <a:p>
            <a:endParaRPr lang="en-US"/>
          </a:p>
        </p:txBody>
      </p:sp>
      <p:sp>
        <p:nvSpPr>
          <p:cNvPr id="14" name="Text Placeholder 5">
            <a:extLst>
              <a:ext uri="{FF2B5EF4-FFF2-40B4-BE49-F238E27FC236}">
                <a16:creationId xmlns:a16="http://schemas.microsoft.com/office/drawing/2014/main" id="{773395D0-22AE-6570-8F5C-C75ECC28DF9C}"/>
              </a:ext>
            </a:extLst>
          </p:cNvPr>
          <p:cNvSpPr>
            <a:spLocks noGrp="1"/>
          </p:cNvSpPr>
          <p:nvPr>
            <p:ph type="body" sz="quarter" idx="33" hasCustomPrompt="1"/>
          </p:nvPr>
        </p:nvSpPr>
        <p:spPr>
          <a:xfrm>
            <a:off x="2510541" y="1516050"/>
            <a:ext cx="1716244" cy="1002534"/>
          </a:xfrm>
          <a:prstGeom prst="rect">
            <a:avLst/>
          </a:prstGeom>
        </p:spPr>
        <p:txBody>
          <a:bodyPr>
            <a:normAutofit/>
          </a:bodyPr>
          <a:lstStyle>
            <a:lvl1pPr marL="0" indent="0" algn="ctr">
              <a:buNone/>
              <a:defRPr sz="6000" b="1">
                <a:solidFill>
                  <a:schemeClr val="tx2"/>
                </a:solidFill>
              </a:defRPr>
            </a:lvl1pPr>
          </a:lstStyle>
          <a:p>
            <a:r>
              <a:rPr lang="en-US"/>
              <a:t>2</a:t>
            </a:r>
          </a:p>
        </p:txBody>
      </p:sp>
      <p:sp>
        <p:nvSpPr>
          <p:cNvPr id="17" name="Text Placeholder 6">
            <a:extLst>
              <a:ext uri="{FF2B5EF4-FFF2-40B4-BE49-F238E27FC236}">
                <a16:creationId xmlns:a16="http://schemas.microsoft.com/office/drawing/2014/main" id="{C444A27B-0193-2E29-2D52-1BD544C6F84F}"/>
              </a:ext>
            </a:extLst>
          </p:cNvPr>
          <p:cNvSpPr>
            <a:spLocks noGrp="1"/>
          </p:cNvSpPr>
          <p:nvPr>
            <p:ph type="body" sz="quarter" idx="34"/>
          </p:nvPr>
        </p:nvSpPr>
        <p:spPr>
          <a:xfrm>
            <a:off x="4489886" y="2530533"/>
            <a:ext cx="1716244" cy="2946880"/>
          </a:xfrm>
          <a:prstGeom prst="rect">
            <a:avLst/>
          </a:prstGeom>
          <a:solidFill>
            <a:srgbClr val="55565A"/>
          </a:solidFill>
        </p:spPr>
        <p:txBody>
          <a:bodyPr/>
          <a:lstStyle>
            <a:lvl1pPr marL="0" indent="0">
              <a:buNone/>
              <a:defRPr>
                <a:solidFill>
                  <a:schemeClr val="bg1"/>
                </a:solidFill>
              </a:defRPr>
            </a:lvl1pPr>
          </a:lstStyle>
          <a:p>
            <a:endParaRPr lang="en-US"/>
          </a:p>
        </p:txBody>
      </p:sp>
      <p:sp>
        <p:nvSpPr>
          <p:cNvPr id="18" name="Text Placeholder 7">
            <a:extLst>
              <a:ext uri="{FF2B5EF4-FFF2-40B4-BE49-F238E27FC236}">
                <a16:creationId xmlns:a16="http://schemas.microsoft.com/office/drawing/2014/main" id="{7B6CA2DA-3325-3F22-1B91-C4880108836E}"/>
              </a:ext>
            </a:extLst>
          </p:cNvPr>
          <p:cNvSpPr>
            <a:spLocks noGrp="1"/>
          </p:cNvSpPr>
          <p:nvPr>
            <p:ph type="body" sz="quarter" idx="37" hasCustomPrompt="1"/>
          </p:nvPr>
        </p:nvSpPr>
        <p:spPr>
          <a:xfrm>
            <a:off x="4518718" y="1527999"/>
            <a:ext cx="1699680" cy="1002534"/>
          </a:xfrm>
          <a:prstGeom prst="rect">
            <a:avLst/>
          </a:prstGeom>
        </p:spPr>
        <p:txBody>
          <a:bodyPr>
            <a:normAutofit/>
          </a:bodyPr>
          <a:lstStyle>
            <a:lvl1pPr marL="0" indent="0" algn="ctr">
              <a:buNone/>
              <a:defRPr sz="6000" b="1">
                <a:solidFill>
                  <a:srgbClr val="55565A"/>
                </a:solidFill>
              </a:defRPr>
            </a:lvl1pPr>
          </a:lstStyle>
          <a:p>
            <a:r>
              <a:rPr lang="en-US"/>
              <a:t>3</a:t>
            </a:r>
          </a:p>
        </p:txBody>
      </p:sp>
      <p:sp>
        <p:nvSpPr>
          <p:cNvPr id="19" name="Text Placeholder 8">
            <a:extLst>
              <a:ext uri="{FF2B5EF4-FFF2-40B4-BE49-F238E27FC236}">
                <a16:creationId xmlns:a16="http://schemas.microsoft.com/office/drawing/2014/main" id="{D2E9AB9B-F556-0E9E-D94C-C266047ED3D4}"/>
              </a:ext>
            </a:extLst>
          </p:cNvPr>
          <p:cNvSpPr>
            <a:spLocks noGrp="1"/>
          </p:cNvSpPr>
          <p:nvPr>
            <p:ph type="body" sz="quarter" idx="38"/>
          </p:nvPr>
        </p:nvSpPr>
        <p:spPr>
          <a:xfrm>
            <a:off x="6482040" y="2530533"/>
            <a:ext cx="1716244" cy="2946880"/>
          </a:xfrm>
          <a:prstGeom prst="rect">
            <a:avLst/>
          </a:prstGeom>
          <a:solidFill>
            <a:srgbClr val="FADC27"/>
          </a:solidFill>
        </p:spPr>
        <p:txBody>
          <a:bodyPr/>
          <a:lstStyle>
            <a:lvl1pPr marL="0" indent="0">
              <a:buNone/>
              <a:defRPr>
                <a:solidFill>
                  <a:schemeClr val="bg1"/>
                </a:solidFill>
              </a:defRPr>
            </a:lvl1pPr>
          </a:lstStyle>
          <a:p>
            <a:endParaRPr lang="en-US"/>
          </a:p>
        </p:txBody>
      </p:sp>
      <p:sp>
        <p:nvSpPr>
          <p:cNvPr id="20" name="Text Placeholder 9">
            <a:extLst>
              <a:ext uri="{FF2B5EF4-FFF2-40B4-BE49-F238E27FC236}">
                <a16:creationId xmlns:a16="http://schemas.microsoft.com/office/drawing/2014/main" id="{B8FD187C-126C-1BFD-68E0-184345BC3384}"/>
              </a:ext>
            </a:extLst>
          </p:cNvPr>
          <p:cNvSpPr>
            <a:spLocks noGrp="1"/>
          </p:cNvSpPr>
          <p:nvPr>
            <p:ph type="body" sz="quarter" idx="39" hasCustomPrompt="1"/>
          </p:nvPr>
        </p:nvSpPr>
        <p:spPr>
          <a:xfrm>
            <a:off x="6498063" y="1527999"/>
            <a:ext cx="1699680" cy="1002534"/>
          </a:xfrm>
          <a:prstGeom prst="rect">
            <a:avLst/>
          </a:prstGeom>
        </p:spPr>
        <p:txBody>
          <a:bodyPr>
            <a:normAutofit/>
          </a:bodyPr>
          <a:lstStyle>
            <a:lvl1pPr marL="0" indent="0" algn="ctr">
              <a:buNone/>
              <a:defRPr sz="6000" b="1">
                <a:solidFill>
                  <a:srgbClr val="FADC27"/>
                </a:solidFill>
              </a:defRPr>
            </a:lvl1pPr>
          </a:lstStyle>
          <a:p>
            <a:r>
              <a:rPr lang="en-US"/>
              <a:t>4</a:t>
            </a:r>
          </a:p>
        </p:txBody>
      </p:sp>
      <p:sp>
        <p:nvSpPr>
          <p:cNvPr id="21" name="Text Placeholder 10">
            <a:extLst>
              <a:ext uri="{FF2B5EF4-FFF2-40B4-BE49-F238E27FC236}">
                <a16:creationId xmlns:a16="http://schemas.microsoft.com/office/drawing/2014/main" id="{F760A8B9-4BEA-8D3A-9C83-4CA8CB7B20F0}"/>
              </a:ext>
            </a:extLst>
          </p:cNvPr>
          <p:cNvSpPr>
            <a:spLocks noGrp="1"/>
          </p:cNvSpPr>
          <p:nvPr>
            <p:ph type="body" sz="quarter" idx="40"/>
          </p:nvPr>
        </p:nvSpPr>
        <p:spPr>
          <a:xfrm>
            <a:off x="8461926" y="2530533"/>
            <a:ext cx="1716244" cy="2946879"/>
          </a:xfrm>
          <a:prstGeom prst="rect">
            <a:avLst/>
          </a:prstGeom>
          <a:solidFill>
            <a:srgbClr val="C00000"/>
          </a:solidFill>
        </p:spPr>
        <p:txBody>
          <a:bodyPr/>
          <a:lstStyle>
            <a:lvl1pPr marL="0" indent="0">
              <a:buNone/>
              <a:defRPr>
                <a:solidFill>
                  <a:schemeClr val="bg1"/>
                </a:solidFill>
              </a:defRPr>
            </a:lvl1pPr>
          </a:lstStyle>
          <a:p>
            <a:endParaRPr lang="en-US"/>
          </a:p>
        </p:txBody>
      </p:sp>
      <p:sp>
        <p:nvSpPr>
          <p:cNvPr id="22" name="Text Placeholder 11">
            <a:extLst>
              <a:ext uri="{FF2B5EF4-FFF2-40B4-BE49-F238E27FC236}">
                <a16:creationId xmlns:a16="http://schemas.microsoft.com/office/drawing/2014/main" id="{611B7166-52C7-54BC-EE99-551FAC8D146E}"/>
              </a:ext>
            </a:extLst>
          </p:cNvPr>
          <p:cNvSpPr>
            <a:spLocks noGrp="1"/>
          </p:cNvSpPr>
          <p:nvPr>
            <p:ph type="body" sz="quarter" idx="42" hasCustomPrompt="1"/>
          </p:nvPr>
        </p:nvSpPr>
        <p:spPr>
          <a:xfrm>
            <a:off x="8461926" y="1527999"/>
            <a:ext cx="1716244" cy="1002534"/>
          </a:xfrm>
          <a:prstGeom prst="rect">
            <a:avLst/>
          </a:prstGeom>
        </p:spPr>
        <p:txBody>
          <a:bodyPr>
            <a:normAutofit/>
          </a:bodyPr>
          <a:lstStyle>
            <a:lvl1pPr marL="0" indent="0" algn="ctr">
              <a:buNone/>
              <a:defRPr sz="6000" b="1">
                <a:solidFill>
                  <a:srgbClr val="C00000"/>
                </a:solidFill>
              </a:defRPr>
            </a:lvl1pPr>
          </a:lstStyle>
          <a:p>
            <a:r>
              <a:rPr lang="en-US"/>
              <a:t>5</a:t>
            </a:r>
          </a:p>
        </p:txBody>
      </p:sp>
    </p:spTree>
    <p:extLst>
      <p:ext uri="{BB962C8B-B14F-4D97-AF65-F5344CB8AC3E}">
        <p14:creationId xmlns:p14="http://schemas.microsoft.com/office/powerpoint/2010/main" val="2250656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12F821-3515-8D23-75BD-4887F6C74928}"/>
              </a:ext>
            </a:extLst>
          </p:cNvPr>
          <p:cNvSpPr>
            <a:spLocks noGrp="1"/>
          </p:cNvSpPr>
          <p:nvPr>
            <p:ph type="title"/>
          </p:nvPr>
        </p:nvSpPr>
        <p:spPr>
          <a:xfrm>
            <a:off x="729048" y="571500"/>
            <a:ext cx="10624752" cy="745157"/>
          </a:xfrm>
          <a:prstGeom prst="rect">
            <a:avLst/>
          </a:prstGeom>
        </p:spPr>
        <p:txBody>
          <a:bodyPr/>
          <a:lstStyle>
            <a:lvl1pPr>
              <a:defRPr>
                <a:solidFill>
                  <a:schemeClr val="accent5"/>
                </a:solidFill>
              </a:defRPr>
            </a:lvl1pPr>
          </a:lstStyle>
          <a:p>
            <a:endParaRPr lang="en-US"/>
          </a:p>
        </p:txBody>
      </p:sp>
      <p:sp>
        <p:nvSpPr>
          <p:cNvPr id="5" name="Text Placeholder 2">
            <a:extLst>
              <a:ext uri="{FF2B5EF4-FFF2-40B4-BE49-F238E27FC236}">
                <a16:creationId xmlns:a16="http://schemas.microsoft.com/office/drawing/2014/main" id="{ECBCF4A2-5DA5-D607-7D12-2125C6CBD366}"/>
              </a:ext>
            </a:extLst>
          </p:cNvPr>
          <p:cNvSpPr>
            <a:spLocks noGrp="1"/>
          </p:cNvSpPr>
          <p:nvPr>
            <p:ph type="body" sz="quarter" idx="18"/>
          </p:nvPr>
        </p:nvSpPr>
        <p:spPr>
          <a:xfrm>
            <a:off x="1700838" y="1953576"/>
            <a:ext cx="9652959" cy="755457"/>
          </a:xfrm>
          <a:prstGeom prst="rect">
            <a:avLst/>
          </a:prstGeom>
        </p:spPr>
        <p:txBody>
          <a:bodyPr anchor="ctr"/>
          <a:lstStyle>
            <a:lvl1pPr marL="0" indent="0">
              <a:buNone/>
              <a:defRPr b="1">
                <a:solidFill>
                  <a:schemeClr val="accent5"/>
                </a:solidFill>
              </a:defRPr>
            </a:lvl1pPr>
          </a:lstStyle>
          <a:p>
            <a:endParaRPr lang="en-US"/>
          </a:p>
        </p:txBody>
      </p:sp>
      <p:sp>
        <p:nvSpPr>
          <p:cNvPr id="6" name="Text Placeholder 3">
            <a:extLst>
              <a:ext uri="{FF2B5EF4-FFF2-40B4-BE49-F238E27FC236}">
                <a16:creationId xmlns:a16="http://schemas.microsoft.com/office/drawing/2014/main" id="{17146902-0815-546F-734E-C03F9BBC1C7A}"/>
              </a:ext>
            </a:extLst>
          </p:cNvPr>
          <p:cNvSpPr>
            <a:spLocks noGrp="1"/>
          </p:cNvSpPr>
          <p:nvPr>
            <p:ph type="body" sz="quarter" idx="30" hasCustomPrompt="1"/>
          </p:nvPr>
        </p:nvSpPr>
        <p:spPr>
          <a:xfrm>
            <a:off x="729049" y="1953576"/>
            <a:ext cx="971790" cy="755457"/>
          </a:xfrm>
          <a:prstGeom prst="rect">
            <a:avLst/>
          </a:prstGeom>
          <a:solidFill>
            <a:srgbClr val="092D5B"/>
          </a:solidFill>
        </p:spPr>
        <p:txBody>
          <a:bodyPr anchor="ctr">
            <a:normAutofit/>
          </a:bodyPr>
          <a:lstStyle>
            <a:lvl1pPr marL="0" indent="0" algn="ctr">
              <a:buNone/>
              <a:defRPr sz="4400" b="1">
                <a:solidFill>
                  <a:schemeClr val="bg1"/>
                </a:solidFill>
              </a:defRPr>
            </a:lvl1pPr>
          </a:lstStyle>
          <a:p>
            <a:r>
              <a:rPr lang="en-US"/>
              <a:t>1</a:t>
            </a:r>
          </a:p>
        </p:txBody>
      </p:sp>
      <p:sp>
        <p:nvSpPr>
          <p:cNvPr id="7" name="Text Placeholder 4">
            <a:extLst>
              <a:ext uri="{FF2B5EF4-FFF2-40B4-BE49-F238E27FC236}">
                <a16:creationId xmlns:a16="http://schemas.microsoft.com/office/drawing/2014/main" id="{61AA01E9-2CA2-59F0-1BC1-B57DBA2F35D2}"/>
              </a:ext>
            </a:extLst>
          </p:cNvPr>
          <p:cNvSpPr>
            <a:spLocks noGrp="1"/>
          </p:cNvSpPr>
          <p:nvPr>
            <p:ph type="body" sz="quarter" idx="31"/>
          </p:nvPr>
        </p:nvSpPr>
        <p:spPr>
          <a:xfrm>
            <a:off x="1700840" y="3298855"/>
            <a:ext cx="9652960" cy="755457"/>
          </a:xfrm>
          <a:prstGeom prst="rect">
            <a:avLst/>
          </a:prstGeom>
        </p:spPr>
        <p:txBody>
          <a:bodyPr anchor="ctr"/>
          <a:lstStyle>
            <a:lvl1pPr marL="0" indent="0">
              <a:buNone/>
              <a:defRPr b="1">
                <a:solidFill>
                  <a:schemeClr val="accent5"/>
                </a:solidFill>
              </a:defRPr>
            </a:lvl1pPr>
          </a:lstStyle>
          <a:p>
            <a:endParaRPr lang="en-US"/>
          </a:p>
        </p:txBody>
      </p:sp>
      <p:sp>
        <p:nvSpPr>
          <p:cNvPr id="8" name="Text Placeholder 5">
            <a:extLst>
              <a:ext uri="{FF2B5EF4-FFF2-40B4-BE49-F238E27FC236}">
                <a16:creationId xmlns:a16="http://schemas.microsoft.com/office/drawing/2014/main" id="{7BA1BAA2-E062-E81C-1FDF-B6AA77A6E832}"/>
              </a:ext>
            </a:extLst>
          </p:cNvPr>
          <p:cNvSpPr>
            <a:spLocks noGrp="1"/>
          </p:cNvSpPr>
          <p:nvPr>
            <p:ph type="body" sz="quarter" idx="33" hasCustomPrompt="1"/>
          </p:nvPr>
        </p:nvSpPr>
        <p:spPr>
          <a:xfrm>
            <a:off x="729049" y="3305189"/>
            <a:ext cx="971790" cy="755457"/>
          </a:xfrm>
          <a:prstGeom prst="rect">
            <a:avLst/>
          </a:prstGeom>
          <a:solidFill>
            <a:srgbClr val="55565A"/>
          </a:solidFill>
        </p:spPr>
        <p:txBody>
          <a:bodyPr anchor="ctr">
            <a:normAutofit/>
          </a:bodyPr>
          <a:lstStyle>
            <a:lvl1pPr marL="0" indent="0" algn="ctr">
              <a:buNone/>
              <a:defRPr sz="4400" b="1">
                <a:solidFill>
                  <a:schemeClr val="bg1"/>
                </a:solidFill>
              </a:defRPr>
            </a:lvl1pPr>
          </a:lstStyle>
          <a:p>
            <a:r>
              <a:rPr lang="en-US"/>
              <a:t>2</a:t>
            </a:r>
          </a:p>
        </p:txBody>
      </p:sp>
      <p:sp>
        <p:nvSpPr>
          <p:cNvPr id="9" name="Text Placeholder 6">
            <a:extLst>
              <a:ext uri="{FF2B5EF4-FFF2-40B4-BE49-F238E27FC236}">
                <a16:creationId xmlns:a16="http://schemas.microsoft.com/office/drawing/2014/main" id="{CFE3BB26-6612-D7ED-DA88-AAAAE1A783DE}"/>
              </a:ext>
            </a:extLst>
          </p:cNvPr>
          <p:cNvSpPr>
            <a:spLocks noGrp="1"/>
          </p:cNvSpPr>
          <p:nvPr>
            <p:ph type="body" sz="quarter" idx="34"/>
          </p:nvPr>
        </p:nvSpPr>
        <p:spPr>
          <a:xfrm>
            <a:off x="1700838" y="4656802"/>
            <a:ext cx="9652960" cy="755457"/>
          </a:xfrm>
          <a:prstGeom prst="rect">
            <a:avLst/>
          </a:prstGeom>
        </p:spPr>
        <p:txBody>
          <a:bodyPr anchor="ctr"/>
          <a:lstStyle>
            <a:lvl1pPr marL="0" indent="0">
              <a:buNone/>
              <a:defRPr b="1">
                <a:solidFill>
                  <a:schemeClr val="accent5"/>
                </a:solidFill>
              </a:defRPr>
            </a:lvl1pPr>
          </a:lstStyle>
          <a:p>
            <a:endParaRPr lang="en-US"/>
          </a:p>
        </p:txBody>
      </p:sp>
      <p:sp>
        <p:nvSpPr>
          <p:cNvPr id="10" name="Text Placeholder 7">
            <a:extLst>
              <a:ext uri="{FF2B5EF4-FFF2-40B4-BE49-F238E27FC236}">
                <a16:creationId xmlns:a16="http://schemas.microsoft.com/office/drawing/2014/main" id="{4B074D1F-2900-E7D5-D01F-6AD82F99C76F}"/>
              </a:ext>
            </a:extLst>
          </p:cNvPr>
          <p:cNvSpPr>
            <a:spLocks noGrp="1"/>
          </p:cNvSpPr>
          <p:nvPr>
            <p:ph type="body" sz="quarter" idx="36" hasCustomPrompt="1"/>
          </p:nvPr>
        </p:nvSpPr>
        <p:spPr>
          <a:xfrm>
            <a:off x="729048" y="4656802"/>
            <a:ext cx="971790" cy="755457"/>
          </a:xfrm>
          <a:prstGeom prst="rect">
            <a:avLst/>
          </a:prstGeom>
          <a:solidFill>
            <a:srgbClr val="207CC2"/>
          </a:solidFill>
        </p:spPr>
        <p:txBody>
          <a:bodyPr anchor="ctr">
            <a:normAutofit/>
          </a:bodyPr>
          <a:lstStyle>
            <a:lvl1pPr marL="0" indent="0" algn="ctr">
              <a:buNone/>
              <a:defRPr sz="4400" b="1">
                <a:solidFill>
                  <a:schemeClr val="bg1"/>
                </a:solidFill>
              </a:defRPr>
            </a:lvl1pPr>
          </a:lstStyle>
          <a:p>
            <a:r>
              <a:rPr lang="en-US"/>
              <a:t>3</a:t>
            </a:r>
          </a:p>
        </p:txBody>
      </p:sp>
    </p:spTree>
    <p:extLst>
      <p:ext uri="{BB962C8B-B14F-4D97-AF65-F5344CB8AC3E}">
        <p14:creationId xmlns:p14="http://schemas.microsoft.com/office/powerpoint/2010/main" val="135631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9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745E-8176-87E0-4349-B7BE94FFDFC2}"/>
              </a:ext>
            </a:extLst>
          </p:cNvPr>
          <p:cNvSpPr>
            <a:spLocks noGrp="1"/>
          </p:cNvSpPr>
          <p:nvPr>
            <p:ph type="ctrTitle"/>
          </p:nvPr>
        </p:nvSpPr>
        <p:spPr>
          <a:xfrm>
            <a:off x="419100" y="-190482"/>
            <a:ext cx="9144000" cy="2387600"/>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4264EB3-FD95-428B-5CC7-3F7E408742AD}"/>
              </a:ext>
            </a:extLst>
          </p:cNvPr>
          <p:cNvSpPr>
            <a:spLocks noGrp="1"/>
          </p:cNvSpPr>
          <p:nvPr>
            <p:ph type="subTitle" idx="1"/>
          </p:nvPr>
        </p:nvSpPr>
        <p:spPr>
          <a:xfrm>
            <a:off x="419100" y="2601119"/>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0E1A4F0C-090E-F12F-E1E0-83038E8DE422}"/>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Tree>
    <p:custDataLst>
      <p:tags r:id="rId1"/>
    </p:custDataLst>
    <p:extLst>
      <p:ext uri="{BB962C8B-B14F-4D97-AF65-F5344CB8AC3E}">
        <p14:creationId xmlns:p14="http://schemas.microsoft.com/office/powerpoint/2010/main" val="1614355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3121-71FE-2B3F-72CA-89A9E05FE4CB}"/>
              </a:ext>
            </a:extLst>
          </p:cNvPr>
          <p:cNvSpPr>
            <a:spLocks noGrp="1"/>
          </p:cNvSpPr>
          <p:nvPr>
            <p:ph type="title"/>
          </p:nvPr>
        </p:nvSpPr>
        <p:spPr>
          <a:xfrm>
            <a:off x="419100" y="177800"/>
            <a:ext cx="10934700"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F0DFFC-D402-C103-CEB6-DA343668A496}"/>
              </a:ext>
            </a:extLst>
          </p:cNvPr>
          <p:cNvSpPr>
            <a:spLocks noGrp="1"/>
          </p:cNvSpPr>
          <p:nvPr>
            <p:ph idx="1"/>
          </p:nvPr>
        </p:nvSpPr>
        <p:spPr>
          <a:xfrm>
            <a:off x="419100" y="1541285"/>
            <a:ext cx="109347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D927888-E1AB-FD4D-6B11-55D54895597B}"/>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Tree>
    <p:extLst>
      <p:ext uri="{BB962C8B-B14F-4D97-AF65-F5344CB8AC3E}">
        <p14:creationId xmlns:p14="http://schemas.microsoft.com/office/powerpoint/2010/main" val="1616807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A7C2-42FE-E32D-6BE1-F96FCA5ADC0C}"/>
              </a:ext>
            </a:extLst>
          </p:cNvPr>
          <p:cNvSpPr>
            <a:spLocks noGrp="1"/>
          </p:cNvSpPr>
          <p:nvPr>
            <p:ph type="title"/>
          </p:nvPr>
        </p:nvSpPr>
        <p:spPr>
          <a:xfrm>
            <a:off x="333375" y="177800"/>
            <a:ext cx="10934700"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FABEBF7-9FA7-9615-EF4E-474CAD9C718C}"/>
              </a:ext>
            </a:extLst>
          </p:cNvPr>
          <p:cNvSpPr>
            <a:spLocks noGrp="1"/>
          </p:cNvSpPr>
          <p:nvPr>
            <p:ph sz="half" idx="1"/>
          </p:nvPr>
        </p:nvSpPr>
        <p:spPr>
          <a:xfrm>
            <a:off x="333375" y="1546227"/>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4DEBDA-A94E-083E-6FA6-68804570302F}"/>
              </a:ext>
            </a:extLst>
          </p:cNvPr>
          <p:cNvSpPr>
            <a:spLocks noGrp="1"/>
          </p:cNvSpPr>
          <p:nvPr>
            <p:ph sz="half" idx="2"/>
          </p:nvPr>
        </p:nvSpPr>
        <p:spPr>
          <a:xfrm>
            <a:off x="5667375" y="1546227"/>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D608DC-4FB8-D0D7-3492-275273271100}"/>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Tree>
    <p:extLst>
      <p:ext uri="{BB962C8B-B14F-4D97-AF65-F5344CB8AC3E}">
        <p14:creationId xmlns:p14="http://schemas.microsoft.com/office/powerpoint/2010/main" val="315449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Layout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1E03-5790-DBF1-0BA4-B66151BFCD9B}"/>
              </a:ext>
            </a:extLst>
          </p:cNvPr>
          <p:cNvSpPr>
            <a:spLocks noGrp="1"/>
          </p:cNvSpPr>
          <p:nvPr>
            <p:ph type="title"/>
          </p:nvPr>
        </p:nvSpPr>
        <p:spPr>
          <a:xfrm>
            <a:off x="517846" y="571500"/>
            <a:ext cx="10439400" cy="931863"/>
          </a:xfrm>
          <a:prstGeom prst="rect">
            <a:avLst/>
          </a:prstGeom>
        </p:spPr>
        <p:txBody>
          <a:bodyPr/>
          <a:lstStyle>
            <a:lvl1pPr>
              <a:defRPr>
                <a:solidFill>
                  <a:schemeClr val="tx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F2E67032-5427-91EB-6007-D5C0A71F9597}"/>
              </a:ext>
            </a:extLst>
          </p:cNvPr>
          <p:cNvSpPr>
            <a:spLocks noGrp="1"/>
          </p:cNvSpPr>
          <p:nvPr>
            <p:ph idx="1"/>
          </p:nvPr>
        </p:nvSpPr>
        <p:spPr>
          <a:xfrm>
            <a:off x="517846" y="1503364"/>
            <a:ext cx="10439400" cy="405717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31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196D-49AA-17B3-8F3A-004272B9505D}"/>
              </a:ext>
            </a:extLst>
          </p:cNvPr>
          <p:cNvSpPr>
            <a:spLocks noGrp="1"/>
          </p:cNvSpPr>
          <p:nvPr>
            <p:ph type="title"/>
          </p:nvPr>
        </p:nvSpPr>
        <p:spPr>
          <a:xfrm>
            <a:off x="319084" y="177799"/>
            <a:ext cx="10934700" cy="1325563"/>
          </a:xfrm>
          <a:prstGeom prst="rect">
            <a:avLst/>
          </a:prstGeom>
        </p:spPr>
        <p:txBody>
          <a:bodyPr/>
          <a:lstStyle>
            <a:lvl1pPr>
              <a:defRPr>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8AD1629A-60DE-7006-F730-0704C9359085}"/>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Tree>
    <p:extLst>
      <p:ext uri="{BB962C8B-B14F-4D97-AF65-F5344CB8AC3E}">
        <p14:creationId xmlns:p14="http://schemas.microsoft.com/office/powerpoint/2010/main" val="22147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ullet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1629A-60DE-7006-F730-0704C9359085}"/>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6" name="Title 1">
            <a:extLst>
              <a:ext uri="{FF2B5EF4-FFF2-40B4-BE49-F238E27FC236}">
                <a16:creationId xmlns:a16="http://schemas.microsoft.com/office/drawing/2014/main" id="{54513D10-1656-20EC-A499-D415062D80EF}"/>
              </a:ext>
            </a:extLst>
          </p:cNvPr>
          <p:cNvSpPr>
            <a:spLocks noGrp="1"/>
          </p:cNvSpPr>
          <p:nvPr>
            <p:ph type="title"/>
          </p:nvPr>
        </p:nvSpPr>
        <p:spPr>
          <a:xfrm>
            <a:off x="419786" y="571500"/>
            <a:ext cx="10364098" cy="931862"/>
          </a:xfrm>
          <a:prstGeom prst="rect">
            <a:avLst/>
          </a:prstGeom>
        </p:spPr>
        <p:txBody>
          <a:bodyPr/>
          <a:lstStyle>
            <a:lvl1pPr>
              <a:defRPr>
                <a:solidFill>
                  <a:schemeClr val="bg1"/>
                </a:solidFill>
              </a:defRPr>
            </a:lvl1pPr>
          </a:lstStyle>
          <a:p>
            <a:r>
              <a:rPr lang="en-US"/>
              <a:t>Click to edit Master title style</a:t>
            </a:r>
          </a:p>
        </p:txBody>
      </p:sp>
      <p:sp>
        <p:nvSpPr>
          <p:cNvPr id="7" name="Text Placeholder 5">
            <a:extLst>
              <a:ext uri="{FF2B5EF4-FFF2-40B4-BE49-F238E27FC236}">
                <a16:creationId xmlns:a16="http://schemas.microsoft.com/office/drawing/2014/main" id="{2A666917-C144-7FDC-8885-8247561DE303}"/>
              </a:ext>
            </a:extLst>
          </p:cNvPr>
          <p:cNvSpPr>
            <a:spLocks noGrp="1"/>
          </p:cNvSpPr>
          <p:nvPr>
            <p:ph type="body" sz="quarter" idx="10"/>
          </p:nvPr>
        </p:nvSpPr>
        <p:spPr>
          <a:xfrm>
            <a:off x="419100" y="1668463"/>
            <a:ext cx="5207000" cy="3904434"/>
          </a:xfrm>
          <a:prstGeom prst="rect">
            <a:avLst/>
          </a:prstGeom>
        </p:spPr>
        <p:txBody>
          <a:bodyPr>
            <a:normAutofit/>
          </a:bodyPr>
          <a:lstStyle>
            <a:lvl1pPr>
              <a:defRPr sz="1800">
                <a:solidFill>
                  <a:schemeClr val="bg1"/>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8" name="Text Placeholder 5">
            <a:extLst>
              <a:ext uri="{FF2B5EF4-FFF2-40B4-BE49-F238E27FC236}">
                <a16:creationId xmlns:a16="http://schemas.microsoft.com/office/drawing/2014/main" id="{B6F3DCCC-4AD6-5348-9A7C-63FB39830B2A}"/>
              </a:ext>
            </a:extLst>
          </p:cNvPr>
          <p:cNvSpPr>
            <a:spLocks noGrp="1"/>
          </p:cNvSpPr>
          <p:nvPr>
            <p:ph type="body" sz="quarter" idx="11"/>
          </p:nvPr>
        </p:nvSpPr>
        <p:spPr>
          <a:xfrm>
            <a:off x="5942571" y="1668463"/>
            <a:ext cx="5207000" cy="3904434"/>
          </a:xfrm>
          <a:prstGeom prst="rect">
            <a:avLst/>
          </a:prstGeom>
        </p:spPr>
        <p:txBody>
          <a:bodyPr>
            <a:normAutofit/>
          </a:bodyPr>
          <a:lstStyle>
            <a:lvl1pPr>
              <a:defRPr sz="1800">
                <a:solidFill>
                  <a:schemeClr val="bg1"/>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Tree>
    <p:extLst>
      <p:ext uri="{BB962C8B-B14F-4D97-AF65-F5344CB8AC3E}">
        <p14:creationId xmlns:p14="http://schemas.microsoft.com/office/powerpoint/2010/main" val="591925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566DA-DDE1-871E-38EB-2B0AB555FB42}"/>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5" name="Title 1">
            <a:extLst>
              <a:ext uri="{FF2B5EF4-FFF2-40B4-BE49-F238E27FC236}">
                <a16:creationId xmlns:a16="http://schemas.microsoft.com/office/drawing/2014/main" id="{98B4B5F9-A869-29FF-AE1C-446481CA4686}"/>
              </a:ext>
            </a:extLst>
          </p:cNvPr>
          <p:cNvSpPr>
            <a:spLocks noGrp="1"/>
          </p:cNvSpPr>
          <p:nvPr>
            <p:ph type="title"/>
          </p:nvPr>
        </p:nvSpPr>
        <p:spPr>
          <a:xfrm>
            <a:off x="672371" y="571500"/>
            <a:ext cx="10991728" cy="988865"/>
          </a:xfrm>
          <a:prstGeom prst="rect">
            <a:avLst/>
          </a:prstGeom>
        </p:spPr>
        <p:txBody>
          <a:bodyPr/>
          <a:lstStyle>
            <a:lvl1pPr>
              <a:defRPr>
                <a:solidFill>
                  <a:schemeClr val="bg1"/>
                </a:solidFill>
              </a:defRPr>
            </a:lvl1pPr>
          </a:lstStyle>
          <a:p>
            <a:endParaRPr lang="en-US"/>
          </a:p>
        </p:txBody>
      </p:sp>
      <p:sp>
        <p:nvSpPr>
          <p:cNvPr id="6" name="Text Placeholder 2">
            <a:extLst>
              <a:ext uri="{FF2B5EF4-FFF2-40B4-BE49-F238E27FC236}">
                <a16:creationId xmlns:a16="http://schemas.microsoft.com/office/drawing/2014/main" id="{4DB6FF3C-BA42-FD84-4F6E-D59F5403CC3E}"/>
              </a:ext>
            </a:extLst>
          </p:cNvPr>
          <p:cNvSpPr>
            <a:spLocks noGrp="1"/>
          </p:cNvSpPr>
          <p:nvPr>
            <p:ph type="body" sz="quarter" idx="18"/>
          </p:nvPr>
        </p:nvSpPr>
        <p:spPr>
          <a:xfrm>
            <a:off x="672371" y="2613661"/>
            <a:ext cx="1991558" cy="2946880"/>
          </a:xfrm>
          <a:prstGeom prst="rect">
            <a:avLst/>
          </a:prstGeom>
          <a:solidFill>
            <a:schemeClr val="bg1"/>
          </a:solidFill>
        </p:spPr>
        <p:txBody>
          <a:bodyPr/>
          <a:lstStyle>
            <a:lvl1pPr marL="0" indent="0">
              <a:buNone/>
              <a:defRPr>
                <a:solidFill>
                  <a:schemeClr val="accent5"/>
                </a:solidFill>
              </a:defRPr>
            </a:lvl1pPr>
          </a:lstStyle>
          <a:p>
            <a:endParaRPr lang="en-US"/>
          </a:p>
        </p:txBody>
      </p:sp>
      <p:sp>
        <p:nvSpPr>
          <p:cNvPr id="7" name="Text Placeholder 3">
            <a:extLst>
              <a:ext uri="{FF2B5EF4-FFF2-40B4-BE49-F238E27FC236}">
                <a16:creationId xmlns:a16="http://schemas.microsoft.com/office/drawing/2014/main" id="{69EB2B75-1272-FAD7-DD1E-434B2FC7DB86}"/>
              </a:ext>
            </a:extLst>
          </p:cNvPr>
          <p:cNvSpPr>
            <a:spLocks noGrp="1"/>
          </p:cNvSpPr>
          <p:nvPr>
            <p:ph type="body" sz="quarter" idx="30" hasCustomPrompt="1"/>
          </p:nvPr>
        </p:nvSpPr>
        <p:spPr>
          <a:xfrm>
            <a:off x="680653" y="1599178"/>
            <a:ext cx="1971604" cy="1002534"/>
          </a:xfrm>
          <a:prstGeom prst="rect">
            <a:avLst/>
          </a:prstGeom>
        </p:spPr>
        <p:txBody>
          <a:bodyPr>
            <a:normAutofit/>
          </a:bodyPr>
          <a:lstStyle>
            <a:lvl1pPr marL="0" indent="0" algn="ctr">
              <a:buNone/>
              <a:defRPr sz="6000" b="1">
                <a:solidFill>
                  <a:schemeClr val="bg1"/>
                </a:solidFill>
              </a:defRPr>
            </a:lvl1pPr>
          </a:lstStyle>
          <a:p>
            <a:r>
              <a:rPr lang="en-US"/>
              <a:t>1</a:t>
            </a:r>
          </a:p>
        </p:txBody>
      </p:sp>
      <p:sp>
        <p:nvSpPr>
          <p:cNvPr id="8" name="Text Placeholder 4">
            <a:extLst>
              <a:ext uri="{FF2B5EF4-FFF2-40B4-BE49-F238E27FC236}">
                <a16:creationId xmlns:a16="http://schemas.microsoft.com/office/drawing/2014/main" id="{1C3D8D55-59B9-24C4-A5AF-05D1813A08D7}"/>
              </a:ext>
            </a:extLst>
          </p:cNvPr>
          <p:cNvSpPr>
            <a:spLocks noGrp="1"/>
          </p:cNvSpPr>
          <p:nvPr>
            <p:ph type="body" sz="quarter" idx="31"/>
          </p:nvPr>
        </p:nvSpPr>
        <p:spPr>
          <a:xfrm>
            <a:off x="2902542" y="2613661"/>
            <a:ext cx="1991558" cy="2946879"/>
          </a:xfrm>
          <a:prstGeom prst="rect">
            <a:avLst/>
          </a:prstGeom>
          <a:solidFill>
            <a:schemeClr val="bg1"/>
          </a:solidFill>
        </p:spPr>
        <p:txBody>
          <a:bodyPr/>
          <a:lstStyle>
            <a:lvl1pPr marL="0" indent="0">
              <a:buNone/>
              <a:defRPr>
                <a:solidFill>
                  <a:schemeClr val="accent5"/>
                </a:solidFill>
              </a:defRPr>
            </a:lvl1pPr>
          </a:lstStyle>
          <a:p>
            <a:endParaRPr lang="en-US"/>
          </a:p>
        </p:txBody>
      </p:sp>
      <p:sp>
        <p:nvSpPr>
          <p:cNvPr id="9" name="Text Placeholder 5">
            <a:extLst>
              <a:ext uri="{FF2B5EF4-FFF2-40B4-BE49-F238E27FC236}">
                <a16:creationId xmlns:a16="http://schemas.microsoft.com/office/drawing/2014/main" id="{4F0820C7-21A4-4501-D766-4255B99291B5}"/>
              </a:ext>
            </a:extLst>
          </p:cNvPr>
          <p:cNvSpPr>
            <a:spLocks noGrp="1"/>
          </p:cNvSpPr>
          <p:nvPr>
            <p:ph type="body" sz="quarter" idx="33" hasCustomPrompt="1"/>
          </p:nvPr>
        </p:nvSpPr>
        <p:spPr>
          <a:xfrm>
            <a:off x="2910824" y="1599178"/>
            <a:ext cx="1971604" cy="1002534"/>
          </a:xfrm>
          <a:prstGeom prst="rect">
            <a:avLst/>
          </a:prstGeom>
        </p:spPr>
        <p:txBody>
          <a:bodyPr>
            <a:normAutofit/>
          </a:bodyPr>
          <a:lstStyle>
            <a:lvl1pPr marL="0" indent="0" algn="ctr">
              <a:buNone/>
              <a:defRPr sz="6000" b="1">
                <a:solidFill>
                  <a:schemeClr val="bg1"/>
                </a:solidFill>
              </a:defRPr>
            </a:lvl1pPr>
          </a:lstStyle>
          <a:p>
            <a:r>
              <a:rPr lang="en-US"/>
              <a:t>2</a:t>
            </a:r>
          </a:p>
        </p:txBody>
      </p:sp>
      <p:sp>
        <p:nvSpPr>
          <p:cNvPr id="10" name="Text Placeholder 6">
            <a:extLst>
              <a:ext uri="{FF2B5EF4-FFF2-40B4-BE49-F238E27FC236}">
                <a16:creationId xmlns:a16="http://schemas.microsoft.com/office/drawing/2014/main" id="{34ADDE5D-0618-D5B9-29AB-20764C455450}"/>
              </a:ext>
            </a:extLst>
          </p:cNvPr>
          <p:cNvSpPr>
            <a:spLocks noGrp="1"/>
          </p:cNvSpPr>
          <p:nvPr>
            <p:ph type="body" sz="quarter" idx="34"/>
          </p:nvPr>
        </p:nvSpPr>
        <p:spPr>
          <a:xfrm>
            <a:off x="5152667" y="2613661"/>
            <a:ext cx="1991558" cy="2946880"/>
          </a:xfrm>
          <a:prstGeom prst="rect">
            <a:avLst/>
          </a:prstGeom>
          <a:solidFill>
            <a:schemeClr val="bg1"/>
          </a:solidFill>
        </p:spPr>
        <p:txBody>
          <a:bodyPr/>
          <a:lstStyle>
            <a:lvl1pPr marL="0" indent="0">
              <a:buNone/>
              <a:defRPr>
                <a:solidFill>
                  <a:schemeClr val="accent5"/>
                </a:solidFill>
              </a:defRPr>
            </a:lvl1pPr>
          </a:lstStyle>
          <a:p>
            <a:endParaRPr lang="en-US"/>
          </a:p>
        </p:txBody>
      </p:sp>
      <p:sp>
        <p:nvSpPr>
          <p:cNvPr id="11" name="Text Placeholder 7">
            <a:extLst>
              <a:ext uri="{FF2B5EF4-FFF2-40B4-BE49-F238E27FC236}">
                <a16:creationId xmlns:a16="http://schemas.microsoft.com/office/drawing/2014/main" id="{CCE1AF1D-55ED-2EC3-542A-842D96D42D6D}"/>
              </a:ext>
            </a:extLst>
          </p:cNvPr>
          <p:cNvSpPr>
            <a:spLocks noGrp="1"/>
          </p:cNvSpPr>
          <p:nvPr>
            <p:ph type="body" sz="quarter" idx="37" hasCustomPrompt="1"/>
          </p:nvPr>
        </p:nvSpPr>
        <p:spPr>
          <a:xfrm>
            <a:off x="5160949" y="1611127"/>
            <a:ext cx="1971604" cy="1002534"/>
          </a:xfrm>
          <a:prstGeom prst="rect">
            <a:avLst/>
          </a:prstGeom>
        </p:spPr>
        <p:txBody>
          <a:bodyPr>
            <a:normAutofit/>
          </a:bodyPr>
          <a:lstStyle>
            <a:lvl1pPr marL="0" indent="0" algn="ctr">
              <a:buNone/>
              <a:defRPr sz="6000" b="1">
                <a:solidFill>
                  <a:schemeClr val="bg1"/>
                </a:solidFill>
              </a:defRPr>
            </a:lvl1pPr>
          </a:lstStyle>
          <a:p>
            <a:r>
              <a:rPr lang="en-US"/>
              <a:t>3</a:t>
            </a:r>
          </a:p>
        </p:txBody>
      </p:sp>
      <p:sp>
        <p:nvSpPr>
          <p:cNvPr id="12" name="Text Placeholder 8">
            <a:extLst>
              <a:ext uri="{FF2B5EF4-FFF2-40B4-BE49-F238E27FC236}">
                <a16:creationId xmlns:a16="http://schemas.microsoft.com/office/drawing/2014/main" id="{9C736386-CE24-F871-4360-E5F79CB27DBB}"/>
              </a:ext>
            </a:extLst>
          </p:cNvPr>
          <p:cNvSpPr>
            <a:spLocks noGrp="1"/>
          </p:cNvSpPr>
          <p:nvPr>
            <p:ph type="body" sz="quarter" idx="38"/>
          </p:nvPr>
        </p:nvSpPr>
        <p:spPr>
          <a:xfrm>
            <a:off x="7428417" y="2613661"/>
            <a:ext cx="1991558" cy="2946880"/>
          </a:xfrm>
          <a:prstGeom prst="rect">
            <a:avLst/>
          </a:prstGeom>
          <a:solidFill>
            <a:schemeClr val="bg1"/>
          </a:solidFill>
        </p:spPr>
        <p:txBody>
          <a:bodyPr/>
          <a:lstStyle>
            <a:lvl1pPr marL="0" indent="0">
              <a:buNone/>
              <a:defRPr>
                <a:solidFill>
                  <a:schemeClr val="accent5"/>
                </a:solidFill>
              </a:defRPr>
            </a:lvl1pPr>
          </a:lstStyle>
          <a:p>
            <a:endParaRPr lang="en-US"/>
          </a:p>
        </p:txBody>
      </p:sp>
      <p:sp>
        <p:nvSpPr>
          <p:cNvPr id="13" name="Text Placeholder 9">
            <a:extLst>
              <a:ext uri="{FF2B5EF4-FFF2-40B4-BE49-F238E27FC236}">
                <a16:creationId xmlns:a16="http://schemas.microsoft.com/office/drawing/2014/main" id="{F014ABAE-32E8-0D67-4768-D1648BC55C1D}"/>
              </a:ext>
            </a:extLst>
          </p:cNvPr>
          <p:cNvSpPr>
            <a:spLocks noGrp="1"/>
          </p:cNvSpPr>
          <p:nvPr>
            <p:ph type="body" sz="quarter" idx="39" hasCustomPrompt="1"/>
          </p:nvPr>
        </p:nvSpPr>
        <p:spPr>
          <a:xfrm>
            <a:off x="7436699" y="1611127"/>
            <a:ext cx="1971604" cy="1002534"/>
          </a:xfrm>
          <a:prstGeom prst="rect">
            <a:avLst/>
          </a:prstGeom>
        </p:spPr>
        <p:txBody>
          <a:bodyPr>
            <a:normAutofit/>
          </a:bodyPr>
          <a:lstStyle>
            <a:lvl1pPr marL="0" indent="0" algn="ctr">
              <a:buNone/>
              <a:defRPr sz="6000" b="1">
                <a:solidFill>
                  <a:schemeClr val="bg1"/>
                </a:solidFill>
              </a:defRPr>
            </a:lvl1pPr>
          </a:lstStyle>
          <a:p>
            <a:r>
              <a:rPr lang="en-US"/>
              <a:t>4</a:t>
            </a:r>
          </a:p>
        </p:txBody>
      </p:sp>
      <p:sp>
        <p:nvSpPr>
          <p:cNvPr id="14" name="Text Placeholder 10">
            <a:extLst>
              <a:ext uri="{FF2B5EF4-FFF2-40B4-BE49-F238E27FC236}">
                <a16:creationId xmlns:a16="http://schemas.microsoft.com/office/drawing/2014/main" id="{2EADC605-0F97-E5A6-72DC-1AC8775EE67F}"/>
              </a:ext>
            </a:extLst>
          </p:cNvPr>
          <p:cNvSpPr>
            <a:spLocks noGrp="1"/>
          </p:cNvSpPr>
          <p:nvPr>
            <p:ph type="body" sz="quarter" idx="40"/>
          </p:nvPr>
        </p:nvSpPr>
        <p:spPr>
          <a:xfrm>
            <a:off x="9684213" y="2613661"/>
            <a:ext cx="1991558" cy="2946879"/>
          </a:xfrm>
          <a:prstGeom prst="rect">
            <a:avLst/>
          </a:prstGeom>
          <a:solidFill>
            <a:schemeClr val="bg1"/>
          </a:solidFill>
        </p:spPr>
        <p:txBody>
          <a:bodyPr/>
          <a:lstStyle>
            <a:lvl1pPr marL="0" indent="0">
              <a:buNone/>
              <a:defRPr>
                <a:solidFill>
                  <a:schemeClr val="accent5"/>
                </a:solidFill>
              </a:defRPr>
            </a:lvl1pPr>
          </a:lstStyle>
          <a:p>
            <a:endParaRPr lang="en-US"/>
          </a:p>
        </p:txBody>
      </p:sp>
      <p:sp>
        <p:nvSpPr>
          <p:cNvPr id="15" name="Text Placeholder 11">
            <a:extLst>
              <a:ext uri="{FF2B5EF4-FFF2-40B4-BE49-F238E27FC236}">
                <a16:creationId xmlns:a16="http://schemas.microsoft.com/office/drawing/2014/main" id="{512A6AF4-1043-0926-8FAC-D31F07A155CF}"/>
              </a:ext>
            </a:extLst>
          </p:cNvPr>
          <p:cNvSpPr>
            <a:spLocks noGrp="1"/>
          </p:cNvSpPr>
          <p:nvPr>
            <p:ph type="body" sz="quarter" idx="42" hasCustomPrompt="1"/>
          </p:nvPr>
        </p:nvSpPr>
        <p:spPr>
          <a:xfrm>
            <a:off x="9692495" y="1611127"/>
            <a:ext cx="1971604" cy="1002534"/>
          </a:xfrm>
          <a:prstGeom prst="rect">
            <a:avLst/>
          </a:prstGeom>
        </p:spPr>
        <p:txBody>
          <a:bodyPr>
            <a:normAutofit/>
          </a:bodyPr>
          <a:lstStyle>
            <a:lvl1pPr marL="0" indent="0" algn="ctr">
              <a:buNone/>
              <a:defRPr sz="6000" b="1">
                <a:solidFill>
                  <a:schemeClr val="bg1"/>
                </a:solidFill>
              </a:defRPr>
            </a:lvl1pPr>
          </a:lstStyle>
          <a:p>
            <a:r>
              <a:rPr lang="en-US"/>
              <a:t>5</a:t>
            </a:r>
          </a:p>
        </p:txBody>
      </p:sp>
    </p:spTree>
    <p:extLst>
      <p:ext uri="{BB962C8B-B14F-4D97-AF65-F5344CB8AC3E}">
        <p14:creationId xmlns:p14="http://schemas.microsoft.com/office/powerpoint/2010/main" val="4253579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566DA-DDE1-871E-38EB-2B0AB555FB42}"/>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5" name="Title 1">
            <a:extLst>
              <a:ext uri="{FF2B5EF4-FFF2-40B4-BE49-F238E27FC236}">
                <a16:creationId xmlns:a16="http://schemas.microsoft.com/office/drawing/2014/main" id="{BA0B4140-74DC-11A7-1A76-C7B231792004}"/>
              </a:ext>
            </a:extLst>
          </p:cNvPr>
          <p:cNvSpPr>
            <a:spLocks noGrp="1"/>
          </p:cNvSpPr>
          <p:nvPr>
            <p:ph type="title"/>
          </p:nvPr>
        </p:nvSpPr>
        <p:spPr>
          <a:xfrm>
            <a:off x="729048" y="571500"/>
            <a:ext cx="10624752" cy="745157"/>
          </a:xfrm>
          <a:prstGeom prst="rect">
            <a:avLst/>
          </a:prstGeom>
        </p:spPr>
        <p:txBody>
          <a:bodyPr/>
          <a:lstStyle>
            <a:lvl1pPr>
              <a:defRPr>
                <a:solidFill>
                  <a:schemeClr val="bg1"/>
                </a:solidFill>
              </a:defRPr>
            </a:lvl1pPr>
          </a:lstStyle>
          <a:p>
            <a:endParaRPr lang="en-US"/>
          </a:p>
        </p:txBody>
      </p:sp>
      <p:sp>
        <p:nvSpPr>
          <p:cNvPr id="6" name="Text Placeholder 2">
            <a:extLst>
              <a:ext uri="{FF2B5EF4-FFF2-40B4-BE49-F238E27FC236}">
                <a16:creationId xmlns:a16="http://schemas.microsoft.com/office/drawing/2014/main" id="{67AAD475-822D-04A4-5B19-DD3E82E58188}"/>
              </a:ext>
            </a:extLst>
          </p:cNvPr>
          <p:cNvSpPr>
            <a:spLocks noGrp="1"/>
          </p:cNvSpPr>
          <p:nvPr>
            <p:ph type="body" sz="quarter" idx="18"/>
          </p:nvPr>
        </p:nvSpPr>
        <p:spPr>
          <a:xfrm>
            <a:off x="1700838" y="1953576"/>
            <a:ext cx="9652959" cy="755457"/>
          </a:xfrm>
          <a:prstGeom prst="rect">
            <a:avLst/>
          </a:prstGeom>
        </p:spPr>
        <p:txBody>
          <a:bodyPr anchor="ctr"/>
          <a:lstStyle>
            <a:lvl1pPr marL="0" indent="0">
              <a:buNone/>
              <a:defRPr b="1">
                <a:solidFill>
                  <a:schemeClr val="bg1"/>
                </a:solidFill>
              </a:defRPr>
            </a:lvl1pPr>
          </a:lstStyle>
          <a:p>
            <a:endParaRPr lang="en-US"/>
          </a:p>
        </p:txBody>
      </p:sp>
      <p:sp>
        <p:nvSpPr>
          <p:cNvPr id="7" name="Text Placeholder 3">
            <a:extLst>
              <a:ext uri="{FF2B5EF4-FFF2-40B4-BE49-F238E27FC236}">
                <a16:creationId xmlns:a16="http://schemas.microsoft.com/office/drawing/2014/main" id="{F404D75F-9B71-10E0-DCA1-4CD33424BB64}"/>
              </a:ext>
            </a:extLst>
          </p:cNvPr>
          <p:cNvSpPr>
            <a:spLocks noGrp="1"/>
          </p:cNvSpPr>
          <p:nvPr>
            <p:ph type="body" sz="quarter" idx="30" hasCustomPrompt="1"/>
          </p:nvPr>
        </p:nvSpPr>
        <p:spPr>
          <a:xfrm>
            <a:off x="729049" y="1953576"/>
            <a:ext cx="971790" cy="755457"/>
          </a:xfrm>
          <a:prstGeom prst="rect">
            <a:avLst/>
          </a:prstGeom>
          <a:solidFill>
            <a:schemeClr val="bg1"/>
          </a:solidFill>
        </p:spPr>
        <p:txBody>
          <a:bodyPr anchor="ctr">
            <a:normAutofit/>
          </a:bodyPr>
          <a:lstStyle>
            <a:lvl1pPr marL="0" indent="0" algn="ctr">
              <a:buNone/>
              <a:defRPr sz="4400" b="1">
                <a:solidFill>
                  <a:schemeClr val="accent5"/>
                </a:solidFill>
              </a:defRPr>
            </a:lvl1pPr>
          </a:lstStyle>
          <a:p>
            <a:r>
              <a:rPr lang="en-US"/>
              <a:t>1</a:t>
            </a:r>
          </a:p>
        </p:txBody>
      </p:sp>
      <p:sp>
        <p:nvSpPr>
          <p:cNvPr id="8" name="Text Placeholder 4">
            <a:extLst>
              <a:ext uri="{FF2B5EF4-FFF2-40B4-BE49-F238E27FC236}">
                <a16:creationId xmlns:a16="http://schemas.microsoft.com/office/drawing/2014/main" id="{2419A6F2-5B00-4AC8-F04C-17C2432CDCE6}"/>
              </a:ext>
            </a:extLst>
          </p:cNvPr>
          <p:cNvSpPr>
            <a:spLocks noGrp="1"/>
          </p:cNvSpPr>
          <p:nvPr>
            <p:ph type="body" sz="quarter" idx="31"/>
          </p:nvPr>
        </p:nvSpPr>
        <p:spPr>
          <a:xfrm>
            <a:off x="1700840" y="3298855"/>
            <a:ext cx="9652960" cy="755457"/>
          </a:xfrm>
          <a:prstGeom prst="rect">
            <a:avLst/>
          </a:prstGeom>
        </p:spPr>
        <p:txBody>
          <a:bodyPr anchor="ctr"/>
          <a:lstStyle>
            <a:lvl1pPr marL="0" indent="0">
              <a:buNone/>
              <a:defRPr b="1">
                <a:solidFill>
                  <a:schemeClr val="bg1"/>
                </a:solidFill>
              </a:defRPr>
            </a:lvl1pPr>
          </a:lstStyle>
          <a:p>
            <a:endParaRPr lang="en-US"/>
          </a:p>
        </p:txBody>
      </p:sp>
      <p:sp>
        <p:nvSpPr>
          <p:cNvPr id="9" name="Text Placeholder 5">
            <a:extLst>
              <a:ext uri="{FF2B5EF4-FFF2-40B4-BE49-F238E27FC236}">
                <a16:creationId xmlns:a16="http://schemas.microsoft.com/office/drawing/2014/main" id="{77B2AF71-9FC7-8617-7A55-BD2D5312B737}"/>
              </a:ext>
            </a:extLst>
          </p:cNvPr>
          <p:cNvSpPr>
            <a:spLocks noGrp="1"/>
          </p:cNvSpPr>
          <p:nvPr>
            <p:ph type="body" sz="quarter" idx="33" hasCustomPrompt="1"/>
          </p:nvPr>
        </p:nvSpPr>
        <p:spPr>
          <a:xfrm>
            <a:off x="729049" y="3305189"/>
            <a:ext cx="971790" cy="755457"/>
          </a:xfrm>
          <a:prstGeom prst="rect">
            <a:avLst/>
          </a:prstGeom>
          <a:solidFill>
            <a:schemeClr val="bg1"/>
          </a:solidFill>
        </p:spPr>
        <p:txBody>
          <a:bodyPr anchor="ctr">
            <a:normAutofit/>
          </a:bodyPr>
          <a:lstStyle>
            <a:lvl1pPr marL="0" indent="0" algn="ctr">
              <a:buNone/>
              <a:defRPr sz="4400" b="1">
                <a:solidFill>
                  <a:schemeClr val="accent5"/>
                </a:solidFill>
              </a:defRPr>
            </a:lvl1pPr>
          </a:lstStyle>
          <a:p>
            <a:r>
              <a:rPr lang="en-US"/>
              <a:t>2</a:t>
            </a:r>
          </a:p>
        </p:txBody>
      </p:sp>
      <p:sp>
        <p:nvSpPr>
          <p:cNvPr id="10" name="Text Placeholder 6">
            <a:extLst>
              <a:ext uri="{FF2B5EF4-FFF2-40B4-BE49-F238E27FC236}">
                <a16:creationId xmlns:a16="http://schemas.microsoft.com/office/drawing/2014/main" id="{68DD8D3F-8FDB-6FC4-A666-E0F9CAB42A01}"/>
              </a:ext>
            </a:extLst>
          </p:cNvPr>
          <p:cNvSpPr>
            <a:spLocks noGrp="1"/>
          </p:cNvSpPr>
          <p:nvPr>
            <p:ph type="body" sz="quarter" idx="34"/>
          </p:nvPr>
        </p:nvSpPr>
        <p:spPr>
          <a:xfrm>
            <a:off x="1700838" y="4656802"/>
            <a:ext cx="9652960" cy="755457"/>
          </a:xfrm>
          <a:prstGeom prst="rect">
            <a:avLst/>
          </a:prstGeom>
        </p:spPr>
        <p:txBody>
          <a:bodyPr anchor="ctr"/>
          <a:lstStyle>
            <a:lvl1pPr marL="0" indent="0">
              <a:buNone/>
              <a:defRPr b="1">
                <a:solidFill>
                  <a:schemeClr val="bg1"/>
                </a:solidFill>
              </a:defRPr>
            </a:lvl1pPr>
          </a:lstStyle>
          <a:p>
            <a:endParaRPr lang="en-US"/>
          </a:p>
        </p:txBody>
      </p:sp>
      <p:sp>
        <p:nvSpPr>
          <p:cNvPr id="11" name="Text Placeholder 7">
            <a:extLst>
              <a:ext uri="{FF2B5EF4-FFF2-40B4-BE49-F238E27FC236}">
                <a16:creationId xmlns:a16="http://schemas.microsoft.com/office/drawing/2014/main" id="{9A7F2715-57B4-0767-F839-FC7251033364}"/>
              </a:ext>
            </a:extLst>
          </p:cNvPr>
          <p:cNvSpPr>
            <a:spLocks noGrp="1"/>
          </p:cNvSpPr>
          <p:nvPr>
            <p:ph type="body" sz="quarter" idx="36" hasCustomPrompt="1"/>
          </p:nvPr>
        </p:nvSpPr>
        <p:spPr>
          <a:xfrm>
            <a:off x="729048" y="4656802"/>
            <a:ext cx="971790" cy="755457"/>
          </a:xfrm>
          <a:prstGeom prst="rect">
            <a:avLst/>
          </a:prstGeom>
          <a:solidFill>
            <a:schemeClr val="bg1"/>
          </a:solidFill>
        </p:spPr>
        <p:txBody>
          <a:bodyPr anchor="ctr">
            <a:normAutofit/>
          </a:bodyPr>
          <a:lstStyle>
            <a:lvl1pPr marL="0" indent="0" algn="ctr">
              <a:buNone/>
              <a:defRPr sz="4400" b="1">
                <a:solidFill>
                  <a:schemeClr val="accent5"/>
                </a:solidFill>
              </a:defRPr>
            </a:lvl1pPr>
          </a:lstStyle>
          <a:p>
            <a:r>
              <a:rPr lang="en-US"/>
              <a:t>3</a:t>
            </a:r>
          </a:p>
        </p:txBody>
      </p:sp>
    </p:spTree>
    <p:extLst>
      <p:ext uri="{BB962C8B-B14F-4D97-AF65-F5344CB8AC3E}">
        <p14:creationId xmlns:p14="http://schemas.microsoft.com/office/powerpoint/2010/main" val="851989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566DA-DDE1-871E-38EB-2B0AB555FB42}"/>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Tree>
    <p:extLst>
      <p:ext uri="{BB962C8B-B14F-4D97-AF65-F5344CB8AC3E}">
        <p14:creationId xmlns:p14="http://schemas.microsoft.com/office/powerpoint/2010/main" val="279516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566DA-DDE1-871E-38EB-2B0AB555FB42}"/>
              </a:ext>
            </a:extLst>
          </p:cNvPr>
          <p:cNvSpPr/>
          <p:nvPr userDrawn="1"/>
        </p:nvSpPr>
        <p:spPr>
          <a:xfrm>
            <a:off x="0" y="6778488"/>
            <a:ext cx="12192000" cy="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3" name="Title 1">
            <a:extLst>
              <a:ext uri="{FF2B5EF4-FFF2-40B4-BE49-F238E27FC236}">
                <a16:creationId xmlns:a16="http://schemas.microsoft.com/office/drawing/2014/main" id="{FF18DDAB-5D0E-BFA5-9070-AEDE485DDCF5}"/>
              </a:ext>
            </a:extLst>
          </p:cNvPr>
          <p:cNvSpPr>
            <a:spLocks noGrp="1"/>
          </p:cNvSpPr>
          <p:nvPr>
            <p:ph type="ctrTitle" hasCustomPrompt="1"/>
          </p:nvPr>
        </p:nvSpPr>
        <p:spPr>
          <a:xfrm>
            <a:off x="914400" y="571501"/>
            <a:ext cx="8648700" cy="5426641"/>
          </a:xfrm>
          <a:prstGeom prst="rect">
            <a:avLst/>
          </a:prstGeom>
        </p:spPr>
        <p:txBody>
          <a:bodyPr anchor="ctr">
            <a:noAutofit/>
          </a:bodyPr>
          <a:lstStyle>
            <a:lvl1pPr algn="l">
              <a:lnSpc>
                <a:spcPct val="100000"/>
              </a:lnSpc>
              <a:defRPr sz="12000">
                <a:solidFill>
                  <a:schemeClr val="bg1"/>
                </a:solidFill>
              </a:defRPr>
            </a:lvl1pPr>
          </a:lstStyle>
          <a:p>
            <a:r>
              <a:rPr lang="en-US"/>
              <a:t>Thanks &amp;</a:t>
            </a:r>
            <a:br>
              <a:rPr lang="en-US"/>
            </a:br>
            <a:r>
              <a:rPr lang="en-US"/>
              <a:t>Questions</a:t>
            </a:r>
          </a:p>
        </p:txBody>
      </p:sp>
    </p:spTree>
    <p:extLst>
      <p:ext uri="{BB962C8B-B14F-4D97-AF65-F5344CB8AC3E}">
        <p14:creationId xmlns:p14="http://schemas.microsoft.com/office/powerpoint/2010/main" val="1372199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23 Fall Legal Semin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041118-5115-8671-5343-7BA968039854}"/>
              </a:ext>
            </a:extLst>
          </p:cNvPr>
          <p:cNvSpPr/>
          <p:nvPr userDrawn="1"/>
        </p:nvSpPr>
        <p:spPr>
          <a:xfrm>
            <a:off x="0" y="6414052"/>
            <a:ext cx="12192000" cy="443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1C4C4D-A076-4DF3-5E82-B65AC709F274}"/>
              </a:ext>
            </a:extLst>
          </p:cNvPr>
          <p:cNvSpPr txBox="1"/>
          <p:nvPr userDrawn="1"/>
        </p:nvSpPr>
        <p:spPr>
          <a:xfrm>
            <a:off x="4085316" y="6198608"/>
            <a:ext cx="4021369" cy="215444"/>
          </a:xfrm>
          <a:prstGeom prst="rect">
            <a:avLst/>
          </a:prstGeom>
          <a:noFill/>
        </p:spPr>
        <p:txBody>
          <a:bodyPr wrap="square" rtlCol="0">
            <a:spAutoFit/>
          </a:bodyPr>
          <a:lstStyle/>
          <a:p>
            <a:pPr algn="ctr"/>
            <a:r>
              <a:rPr lang="en-US" sz="800" b="0" i="0">
                <a:solidFill>
                  <a:srgbClr val="382E30"/>
                </a:solidFill>
                <a:latin typeface="Arial" panose="020B0604020202020204" pitchFamily="34" charset="0"/>
                <a:cs typeface="Arial" panose="020B0604020202020204" pitchFamily="34" charset="0"/>
              </a:rPr>
              <a:t>©  2026 Copyright Texas Association of School Boards, Inc. All rights reserved.</a:t>
            </a:r>
          </a:p>
        </p:txBody>
      </p:sp>
    </p:spTree>
    <p:extLst>
      <p:ext uri="{BB962C8B-B14F-4D97-AF65-F5344CB8AC3E}">
        <p14:creationId xmlns:p14="http://schemas.microsoft.com/office/powerpoint/2010/main" val="594754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60C4A6-CF5D-6236-DD6C-BDC8B9EFC90A}"/>
              </a:ext>
            </a:extLst>
          </p:cNvPr>
          <p:cNvSpPr/>
          <p:nvPr userDrawn="1"/>
        </p:nvSpPr>
        <p:spPr>
          <a:xfrm>
            <a:off x="0" y="-10510"/>
            <a:ext cx="1292772" cy="4498427"/>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2323BEDC-F59F-C6E1-BB34-B5615EF8C282}"/>
              </a:ext>
            </a:extLst>
          </p:cNvPr>
          <p:cNvSpPr/>
          <p:nvPr userDrawn="1"/>
        </p:nvSpPr>
        <p:spPr>
          <a:xfrm>
            <a:off x="1614326" y="-10511"/>
            <a:ext cx="10577674" cy="4498427"/>
          </a:xfrm>
          <a:prstGeom prst="rect">
            <a:avLst/>
          </a:prstGeom>
          <a:solidFill>
            <a:srgbClr val="31406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81ADF45-1446-764F-1001-7DDAF9E01FAE}"/>
              </a:ext>
            </a:extLst>
          </p:cNvPr>
          <p:cNvSpPr>
            <a:spLocks noGrp="1"/>
          </p:cNvSpPr>
          <p:nvPr>
            <p:ph type="ctrTitle"/>
          </p:nvPr>
        </p:nvSpPr>
        <p:spPr>
          <a:xfrm>
            <a:off x="2349500" y="412956"/>
            <a:ext cx="9144000" cy="3065556"/>
          </a:xfrm>
          <a:prstGeom prst="rect">
            <a:avLst/>
          </a:prstGeom>
        </p:spPr>
        <p:txBody>
          <a:bodyPr anchor="b">
            <a:normAutofit/>
          </a:bodyPr>
          <a:lstStyle>
            <a:lvl1pPr algn="l">
              <a:defRPr sz="7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621C290-339D-0588-DBE1-169B8B782F05}"/>
              </a:ext>
            </a:extLst>
          </p:cNvPr>
          <p:cNvSpPr>
            <a:spLocks noGrp="1"/>
          </p:cNvSpPr>
          <p:nvPr>
            <p:ph type="subTitle" idx="1"/>
          </p:nvPr>
        </p:nvSpPr>
        <p:spPr>
          <a:xfrm>
            <a:off x="2349500" y="3642852"/>
            <a:ext cx="9144000" cy="431596"/>
          </a:xfrm>
          <a:prstGeom prst="rect">
            <a:avLst/>
          </a:prstGeom>
        </p:spPr>
        <p:txBody>
          <a:bodyPr>
            <a:normAutofit/>
          </a:bodyPr>
          <a:lstStyle>
            <a:lvl1pPr marL="0" indent="0" algn="l">
              <a:buNone/>
              <a:defRPr sz="2400" b="0" i="1">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6BDC89AE-A57E-6780-6308-8519387E70B6}"/>
              </a:ext>
            </a:extLst>
          </p:cNvPr>
          <p:cNvPicPr>
            <a:picLocks noChangeAspect="1"/>
          </p:cNvPicPr>
          <p:nvPr userDrawn="1"/>
        </p:nvPicPr>
        <p:blipFill>
          <a:blip r:embed="rId2"/>
          <a:stretch>
            <a:fillRect/>
          </a:stretch>
        </p:blipFill>
        <p:spPr>
          <a:xfrm>
            <a:off x="281382" y="6245788"/>
            <a:ext cx="1498600" cy="393700"/>
          </a:xfrm>
          <a:prstGeom prst="rect">
            <a:avLst/>
          </a:prstGeom>
        </p:spPr>
      </p:pic>
      <p:sp>
        <p:nvSpPr>
          <p:cNvPr id="19" name="Rectangle 18">
            <a:extLst>
              <a:ext uri="{FF2B5EF4-FFF2-40B4-BE49-F238E27FC236}">
                <a16:creationId xmlns:a16="http://schemas.microsoft.com/office/drawing/2014/main" id="{43D692B8-F0F2-1B08-4422-FADAC09D563B}"/>
              </a:ext>
            </a:extLst>
          </p:cNvPr>
          <p:cNvSpPr/>
          <p:nvPr userDrawn="1"/>
        </p:nvSpPr>
        <p:spPr>
          <a:xfrm>
            <a:off x="0" y="4792400"/>
            <a:ext cx="2489200" cy="12890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307B29-52A9-3D08-5EC1-8B61F62F24BE}"/>
              </a:ext>
            </a:extLst>
          </p:cNvPr>
          <p:cNvSpPr/>
          <p:nvPr userDrawn="1"/>
        </p:nvSpPr>
        <p:spPr>
          <a:xfrm>
            <a:off x="2846894" y="4792400"/>
            <a:ext cx="9345106" cy="128904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9D2985C-71D0-95CA-6FC7-5C5E7EE717F5}"/>
              </a:ext>
            </a:extLst>
          </p:cNvPr>
          <p:cNvSpPr>
            <a:spLocks noGrp="1"/>
          </p:cNvSpPr>
          <p:nvPr>
            <p:ph type="body" idx="10"/>
          </p:nvPr>
        </p:nvSpPr>
        <p:spPr>
          <a:xfrm>
            <a:off x="3111062" y="5000796"/>
            <a:ext cx="8382438" cy="851338"/>
          </a:xfrm>
          <a:prstGeom prst="rect">
            <a:avLst/>
          </a:prstGeom>
        </p:spPr>
        <p:txBody>
          <a:bodyPr anchor="ctr"/>
          <a:lstStyle>
            <a:lvl1pPr marL="0" indent="0">
              <a:buNone/>
              <a:defRPr sz="2400" b="1"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Box 21">
            <a:extLst>
              <a:ext uri="{FF2B5EF4-FFF2-40B4-BE49-F238E27FC236}">
                <a16:creationId xmlns:a16="http://schemas.microsoft.com/office/drawing/2014/main" id="{AB6E0DC8-A079-97CB-1420-96827DF5C90E}"/>
              </a:ext>
            </a:extLst>
          </p:cNvPr>
          <p:cNvSpPr txBox="1"/>
          <p:nvPr userDrawn="1"/>
        </p:nvSpPr>
        <p:spPr>
          <a:xfrm>
            <a:off x="8883897" y="6442638"/>
            <a:ext cx="3118161" cy="215444"/>
          </a:xfrm>
          <a:prstGeom prst="rect">
            <a:avLst/>
          </a:prstGeom>
          <a:solidFill>
            <a:schemeClr val="bg1"/>
          </a:solidFill>
        </p:spPr>
        <p:txBody>
          <a:bodyPr wrap="none" rtlCol="0">
            <a:spAutoFit/>
          </a:bodyPr>
          <a:lstStyle/>
          <a:p>
            <a:pPr algn="r"/>
            <a:r>
              <a:rPr lang="en-US" sz="800" b="0" i="0">
                <a:solidFill>
                  <a:srgbClr val="15315A"/>
                </a:solidFill>
                <a:latin typeface="+mn-lt"/>
                <a:cs typeface="Arial" panose="020B0604020202020204" pitchFamily="34" charset="0"/>
              </a:rPr>
              <a:t>© 2026 Texas Association of School Boards, Inc. All rights reserved.</a:t>
            </a:r>
          </a:p>
        </p:txBody>
      </p:sp>
    </p:spTree>
    <p:extLst>
      <p:ext uri="{BB962C8B-B14F-4D97-AF65-F5344CB8AC3E}">
        <p14:creationId xmlns:p14="http://schemas.microsoft.com/office/powerpoint/2010/main" val="360954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386E2B-5F14-3D33-7E15-0D745FDF4FCC}"/>
              </a:ext>
            </a:extLst>
          </p:cNvPr>
          <p:cNvSpPr/>
          <p:nvPr userDrawn="1"/>
        </p:nvSpPr>
        <p:spPr>
          <a:xfrm>
            <a:off x="1" y="0"/>
            <a:ext cx="1293878" cy="35017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40B82E2-0F97-37D6-0465-50C108D54A18}"/>
              </a:ext>
            </a:extLst>
          </p:cNvPr>
          <p:cNvSpPr/>
          <p:nvPr userDrawn="1"/>
        </p:nvSpPr>
        <p:spPr>
          <a:xfrm>
            <a:off x="1420246" y="0"/>
            <a:ext cx="10771754" cy="350174"/>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8DC501AB-C1F8-9843-AA0E-C702B4422E2C}"/>
              </a:ext>
            </a:extLst>
          </p:cNvPr>
          <p:cNvSpPr/>
          <p:nvPr userDrawn="1"/>
        </p:nvSpPr>
        <p:spPr>
          <a:xfrm>
            <a:off x="1" y="456650"/>
            <a:ext cx="1764066" cy="3501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FA492-9A63-7CA6-7BF3-49B4758C407D}"/>
              </a:ext>
            </a:extLst>
          </p:cNvPr>
          <p:cNvSpPr/>
          <p:nvPr userDrawn="1"/>
        </p:nvSpPr>
        <p:spPr>
          <a:xfrm>
            <a:off x="1904636" y="456650"/>
            <a:ext cx="10287363" cy="3501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810B7CA-EC20-6645-9EFF-49AF055187FB}"/>
              </a:ext>
            </a:extLst>
          </p:cNvPr>
          <p:cNvSpPr/>
          <p:nvPr userDrawn="1"/>
        </p:nvSpPr>
        <p:spPr>
          <a:xfrm>
            <a:off x="518474" y="1244338"/>
            <a:ext cx="11142484" cy="47943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5EF43B-4E0D-163A-BFD4-117E17E90FCB}"/>
              </a:ext>
            </a:extLst>
          </p:cNvPr>
          <p:cNvPicPr>
            <a:picLocks noChangeAspect="1"/>
          </p:cNvPicPr>
          <p:nvPr userDrawn="1"/>
        </p:nvPicPr>
        <p:blipFill>
          <a:blip r:embed="rId3"/>
          <a:stretch>
            <a:fillRect/>
          </a:stretch>
        </p:blipFill>
        <p:spPr>
          <a:xfrm>
            <a:off x="69946" y="6040883"/>
            <a:ext cx="1871634" cy="798645"/>
          </a:xfrm>
          <a:prstGeom prst="rect">
            <a:avLst/>
          </a:prstGeom>
        </p:spPr>
      </p:pic>
      <p:sp>
        <p:nvSpPr>
          <p:cNvPr id="5" name="TextBox 4">
            <a:extLst>
              <a:ext uri="{FF2B5EF4-FFF2-40B4-BE49-F238E27FC236}">
                <a16:creationId xmlns:a16="http://schemas.microsoft.com/office/drawing/2014/main" id="{D13ADCB4-045B-BDF2-78A8-6DD5FA0945D5}"/>
              </a:ext>
            </a:extLst>
          </p:cNvPr>
          <p:cNvSpPr txBox="1"/>
          <p:nvPr userDrawn="1"/>
        </p:nvSpPr>
        <p:spPr>
          <a:xfrm>
            <a:off x="10187139" y="6442638"/>
            <a:ext cx="1814919"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mn-lt"/>
                <a:cs typeface="Arial" panose="020B0604020202020204" pitchFamily="34" charset="0"/>
              </a:rPr>
              <a:t>© 2026 TASB, Inc. All rights reserved.</a:t>
            </a:r>
          </a:p>
        </p:txBody>
      </p:sp>
    </p:spTree>
    <p:custDataLst>
      <p:tags r:id="rId1"/>
    </p:custDataLst>
    <p:extLst>
      <p:ext uri="{BB962C8B-B14F-4D97-AF65-F5344CB8AC3E}">
        <p14:creationId xmlns:p14="http://schemas.microsoft.com/office/powerpoint/2010/main" val="3782454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184E-5175-B646-C4AB-EF4813F31CB8}"/>
              </a:ext>
            </a:extLst>
          </p:cNvPr>
          <p:cNvSpPr>
            <a:spLocks noGrp="1"/>
          </p:cNvSpPr>
          <p:nvPr>
            <p:ph type="title"/>
          </p:nvPr>
        </p:nvSpPr>
        <p:spPr>
          <a:xfrm>
            <a:off x="838200" y="1040695"/>
            <a:ext cx="10515600" cy="64999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C5FB1E-C171-3B2F-6225-100E1C95BB34}"/>
              </a:ext>
            </a:extLst>
          </p:cNvPr>
          <p:cNvSpPr>
            <a:spLocks noGrp="1"/>
          </p:cNvSpPr>
          <p:nvPr>
            <p:ph idx="1"/>
          </p:nvPr>
        </p:nvSpPr>
        <p:spPr>
          <a:xfrm>
            <a:off x="838200" y="1825625"/>
            <a:ext cx="10515600" cy="4160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F88CAA5-1F68-BDA0-8DE3-8CFE48587A5D}"/>
              </a:ext>
            </a:extLst>
          </p:cNvPr>
          <p:cNvPicPr>
            <a:picLocks noChangeAspect="1"/>
          </p:cNvPicPr>
          <p:nvPr userDrawn="1"/>
        </p:nvPicPr>
        <p:blipFill>
          <a:blip r:embed="rId2"/>
          <a:stretch>
            <a:fillRect/>
          </a:stretch>
        </p:blipFill>
        <p:spPr>
          <a:xfrm>
            <a:off x="281382" y="6245788"/>
            <a:ext cx="1498600" cy="393700"/>
          </a:xfrm>
          <a:prstGeom prst="rect">
            <a:avLst/>
          </a:prstGeom>
        </p:spPr>
      </p:pic>
      <p:sp>
        <p:nvSpPr>
          <p:cNvPr id="4" name="Rectangle 3">
            <a:extLst>
              <a:ext uri="{FF2B5EF4-FFF2-40B4-BE49-F238E27FC236}">
                <a16:creationId xmlns:a16="http://schemas.microsoft.com/office/drawing/2014/main" id="{EE7AB778-26AF-7CF6-6DBA-F9756A596592}"/>
              </a:ext>
            </a:extLst>
          </p:cNvPr>
          <p:cNvSpPr/>
          <p:nvPr userDrawn="1"/>
        </p:nvSpPr>
        <p:spPr>
          <a:xfrm>
            <a:off x="1" y="0"/>
            <a:ext cx="1293878" cy="350174"/>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48DA5C25-C90B-149E-6219-25F44F04C250}"/>
              </a:ext>
            </a:extLst>
          </p:cNvPr>
          <p:cNvSpPr/>
          <p:nvPr userDrawn="1"/>
        </p:nvSpPr>
        <p:spPr>
          <a:xfrm>
            <a:off x="1420246" y="0"/>
            <a:ext cx="10771754" cy="350174"/>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0BBBD463-55D5-84AE-9FDD-3AC5D7201A73}"/>
              </a:ext>
            </a:extLst>
          </p:cNvPr>
          <p:cNvSpPr/>
          <p:nvPr userDrawn="1"/>
        </p:nvSpPr>
        <p:spPr>
          <a:xfrm>
            <a:off x="1" y="456650"/>
            <a:ext cx="1764066" cy="3501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9BC972-9B36-6C6B-9557-AFA7053FEDAA}"/>
              </a:ext>
            </a:extLst>
          </p:cNvPr>
          <p:cNvSpPr/>
          <p:nvPr userDrawn="1"/>
        </p:nvSpPr>
        <p:spPr>
          <a:xfrm>
            <a:off x="1904636" y="456650"/>
            <a:ext cx="10287363" cy="3501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3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Layout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2CF9-AC15-E114-8975-4FB3EB746F49}"/>
              </a:ext>
            </a:extLst>
          </p:cNvPr>
          <p:cNvSpPr>
            <a:spLocks noGrp="1"/>
          </p:cNvSpPr>
          <p:nvPr>
            <p:ph type="title"/>
          </p:nvPr>
        </p:nvSpPr>
        <p:spPr>
          <a:xfrm>
            <a:off x="517846" y="571500"/>
            <a:ext cx="10353676" cy="931863"/>
          </a:xfrm>
          <a:prstGeom prst="rect">
            <a:avLst/>
          </a:prstGeom>
        </p:spPr>
        <p:txBody>
          <a:bodyPr/>
          <a:lstStyle>
            <a:lvl1pPr>
              <a:defRPr>
                <a:solidFill>
                  <a:schemeClr val="accent5"/>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5EABD2B4-CEE1-6EB5-A94A-1475CEE546B8}"/>
              </a:ext>
            </a:extLst>
          </p:cNvPr>
          <p:cNvSpPr>
            <a:spLocks noGrp="1"/>
          </p:cNvSpPr>
          <p:nvPr>
            <p:ph sz="half" idx="1"/>
          </p:nvPr>
        </p:nvSpPr>
        <p:spPr>
          <a:xfrm>
            <a:off x="517846" y="1503363"/>
            <a:ext cx="4817165" cy="4032465"/>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80E1773A-6D04-D63D-7E7A-EFE52CA56B1C}"/>
              </a:ext>
            </a:extLst>
          </p:cNvPr>
          <p:cNvSpPr>
            <a:spLocks noGrp="1"/>
          </p:cNvSpPr>
          <p:nvPr>
            <p:ph sz="half" idx="2"/>
          </p:nvPr>
        </p:nvSpPr>
        <p:spPr>
          <a:xfrm>
            <a:off x="5335012" y="1503363"/>
            <a:ext cx="5536510" cy="4032465"/>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984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Drk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2D60AB-52F3-A5A0-CD8C-8EF3BD79DA88}"/>
              </a:ext>
            </a:extLst>
          </p:cNvPr>
          <p:cNvPicPr>
            <a:picLocks noChangeAspect="1"/>
          </p:cNvPicPr>
          <p:nvPr userDrawn="1"/>
        </p:nvPicPr>
        <p:blipFill>
          <a:blip r:embed="rId2"/>
          <a:stretch>
            <a:fillRect/>
          </a:stretch>
        </p:blipFill>
        <p:spPr>
          <a:xfrm>
            <a:off x="281382" y="6245788"/>
            <a:ext cx="1498600" cy="393700"/>
          </a:xfrm>
          <a:prstGeom prst="rect">
            <a:avLst/>
          </a:prstGeom>
        </p:spPr>
      </p:pic>
      <p:sp>
        <p:nvSpPr>
          <p:cNvPr id="16" name="Rectangle 15">
            <a:extLst>
              <a:ext uri="{FF2B5EF4-FFF2-40B4-BE49-F238E27FC236}">
                <a16:creationId xmlns:a16="http://schemas.microsoft.com/office/drawing/2014/main" id="{5260560C-6734-01AF-7BCC-8E70133AB978}"/>
              </a:ext>
            </a:extLst>
          </p:cNvPr>
          <p:cNvSpPr/>
          <p:nvPr userDrawn="1"/>
        </p:nvSpPr>
        <p:spPr>
          <a:xfrm>
            <a:off x="0" y="1"/>
            <a:ext cx="1292772" cy="5194055"/>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0485DE89-999A-077F-C4D2-639F7F3D2236}"/>
              </a:ext>
            </a:extLst>
          </p:cNvPr>
          <p:cNvSpPr/>
          <p:nvPr userDrawn="1"/>
        </p:nvSpPr>
        <p:spPr>
          <a:xfrm>
            <a:off x="1614326" y="0"/>
            <a:ext cx="10577674" cy="5194055"/>
          </a:xfrm>
          <a:prstGeom prst="rect">
            <a:avLst/>
          </a:prstGeom>
          <a:solidFill>
            <a:srgbClr val="31406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359319D3-F0D8-AA1E-FFCE-C7B33589FDE3}"/>
              </a:ext>
            </a:extLst>
          </p:cNvPr>
          <p:cNvPicPr>
            <a:picLocks noChangeAspect="1"/>
          </p:cNvPicPr>
          <p:nvPr userDrawn="1"/>
        </p:nvPicPr>
        <p:blipFill>
          <a:blip r:embed="rId2"/>
          <a:stretch>
            <a:fillRect/>
          </a:stretch>
        </p:blipFill>
        <p:spPr>
          <a:xfrm>
            <a:off x="281382" y="6245788"/>
            <a:ext cx="1498600" cy="393700"/>
          </a:xfrm>
          <a:prstGeom prst="rect">
            <a:avLst/>
          </a:prstGeom>
        </p:spPr>
      </p:pic>
      <p:sp>
        <p:nvSpPr>
          <p:cNvPr id="22" name="Rectangle 21">
            <a:extLst>
              <a:ext uri="{FF2B5EF4-FFF2-40B4-BE49-F238E27FC236}">
                <a16:creationId xmlns:a16="http://schemas.microsoft.com/office/drawing/2014/main" id="{F61E8330-3EBC-26FF-A8E0-C1FA907EBF05}"/>
              </a:ext>
            </a:extLst>
          </p:cNvPr>
          <p:cNvSpPr/>
          <p:nvPr userDrawn="1"/>
        </p:nvSpPr>
        <p:spPr>
          <a:xfrm>
            <a:off x="0" y="5471608"/>
            <a:ext cx="2489200" cy="60983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0E3FEB-950E-E5C1-EE94-CB94F6933668}"/>
              </a:ext>
            </a:extLst>
          </p:cNvPr>
          <p:cNvSpPr/>
          <p:nvPr userDrawn="1"/>
        </p:nvSpPr>
        <p:spPr>
          <a:xfrm>
            <a:off x="2846894" y="5471608"/>
            <a:ext cx="9345106" cy="60983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615AF-C31D-EF04-86FB-7F4D22E97350}"/>
              </a:ext>
            </a:extLst>
          </p:cNvPr>
          <p:cNvSpPr>
            <a:spLocks noGrp="1"/>
          </p:cNvSpPr>
          <p:nvPr>
            <p:ph type="ctrTitle"/>
          </p:nvPr>
        </p:nvSpPr>
        <p:spPr>
          <a:xfrm>
            <a:off x="2160657" y="1565284"/>
            <a:ext cx="9144000" cy="3065556"/>
          </a:xfrm>
          <a:prstGeom prst="rect">
            <a:avLst/>
          </a:prstGeom>
        </p:spPr>
        <p:txBody>
          <a:bodyPr anchor="b">
            <a:normAutofit/>
          </a:bodyPr>
          <a:lstStyle>
            <a:lvl1pPr algn="l">
              <a:defRPr sz="6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930771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CD5A-2376-F2CA-A353-F507FEB8C3D9}"/>
              </a:ext>
            </a:extLst>
          </p:cNvPr>
          <p:cNvSpPr>
            <a:spLocks noGrp="1"/>
          </p:cNvSpPr>
          <p:nvPr>
            <p:ph type="title"/>
          </p:nvPr>
        </p:nvSpPr>
        <p:spPr>
          <a:xfrm>
            <a:off x="838200" y="913300"/>
            <a:ext cx="10515600" cy="777388"/>
          </a:xfrm>
          <a:prstGeom prst="rect">
            <a:avLst/>
          </a:prstGeo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1810D2B8-6DE1-7FDE-E03D-A497292F8078}"/>
              </a:ext>
            </a:extLst>
          </p:cNvPr>
          <p:cNvSpPr>
            <a:spLocks noGrp="1"/>
          </p:cNvSpPr>
          <p:nvPr>
            <p:ph sz="half" idx="1"/>
          </p:nvPr>
        </p:nvSpPr>
        <p:spPr>
          <a:xfrm>
            <a:off x="838200" y="1825625"/>
            <a:ext cx="5181600" cy="42116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45A2B-1CCD-F65D-C573-A4CB45E779FD}"/>
              </a:ext>
            </a:extLst>
          </p:cNvPr>
          <p:cNvSpPr>
            <a:spLocks noGrp="1"/>
          </p:cNvSpPr>
          <p:nvPr>
            <p:ph sz="half" idx="2"/>
          </p:nvPr>
        </p:nvSpPr>
        <p:spPr>
          <a:xfrm>
            <a:off x="6172200" y="1825625"/>
            <a:ext cx="5181600" cy="42116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C9250EF-0DEF-ECB0-63FA-C9A154B07BD4}"/>
              </a:ext>
            </a:extLst>
          </p:cNvPr>
          <p:cNvSpPr/>
          <p:nvPr userDrawn="1"/>
        </p:nvSpPr>
        <p:spPr>
          <a:xfrm>
            <a:off x="1" y="0"/>
            <a:ext cx="1293878" cy="350174"/>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AECA80B6-3687-5810-C8A1-493B89824766}"/>
              </a:ext>
            </a:extLst>
          </p:cNvPr>
          <p:cNvSpPr/>
          <p:nvPr userDrawn="1"/>
        </p:nvSpPr>
        <p:spPr>
          <a:xfrm>
            <a:off x="1420246" y="0"/>
            <a:ext cx="10771754" cy="350174"/>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16A2DCB6-A2A0-E46C-1F2B-0C0B0746B4AF}"/>
              </a:ext>
            </a:extLst>
          </p:cNvPr>
          <p:cNvSpPr/>
          <p:nvPr userDrawn="1"/>
        </p:nvSpPr>
        <p:spPr>
          <a:xfrm>
            <a:off x="1" y="456650"/>
            <a:ext cx="1764066" cy="3501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E20AA-2FA8-3E90-79BE-D7B2D70A2444}"/>
              </a:ext>
            </a:extLst>
          </p:cNvPr>
          <p:cNvSpPr/>
          <p:nvPr userDrawn="1"/>
        </p:nvSpPr>
        <p:spPr>
          <a:xfrm>
            <a:off x="1904636" y="456650"/>
            <a:ext cx="10287363" cy="3501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217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E7EA-CC78-EBF1-474F-60D5ABB8D293}"/>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E5F88-AE7D-A5FF-B596-DC3E664C21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537C51-FE3A-9C75-35E4-BF52E9A9C5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7980DDB2-4C8C-E728-6AA6-D10EB7C747C7}"/>
              </a:ext>
            </a:extLst>
          </p:cNvPr>
          <p:cNvSpPr/>
          <p:nvPr userDrawn="1"/>
        </p:nvSpPr>
        <p:spPr>
          <a:xfrm>
            <a:off x="1" y="0"/>
            <a:ext cx="1293878" cy="350174"/>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E01891F-1DF3-EEAE-4225-B84753F75550}"/>
              </a:ext>
            </a:extLst>
          </p:cNvPr>
          <p:cNvSpPr/>
          <p:nvPr userDrawn="1"/>
        </p:nvSpPr>
        <p:spPr>
          <a:xfrm>
            <a:off x="1420246" y="0"/>
            <a:ext cx="10771754" cy="350174"/>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EE8A3D64-2F15-49E4-D947-DA7EEDBFD57A}"/>
              </a:ext>
            </a:extLst>
          </p:cNvPr>
          <p:cNvSpPr/>
          <p:nvPr userDrawn="1"/>
        </p:nvSpPr>
        <p:spPr>
          <a:xfrm>
            <a:off x="1" y="456650"/>
            <a:ext cx="1764066" cy="3501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CBA83A-A60D-A41C-1184-F8D8072BBB46}"/>
              </a:ext>
            </a:extLst>
          </p:cNvPr>
          <p:cNvSpPr/>
          <p:nvPr userDrawn="1"/>
        </p:nvSpPr>
        <p:spPr>
          <a:xfrm>
            <a:off x="1904636" y="456650"/>
            <a:ext cx="10287363" cy="3501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208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745E-8176-87E0-4349-B7BE94FFDFC2}"/>
              </a:ext>
            </a:extLst>
          </p:cNvPr>
          <p:cNvSpPr>
            <a:spLocks noGrp="1"/>
          </p:cNvSpPr>
          <p:nvPr>
            <p:ph type="ctrTitle"/>
          </p:nvPr>
        </p:nvSpPr>
        <p:spPr>
          <a:xfrm>
            <a:off x="419100" y="-190482"/>
            <a:ext cx="9144000" cy="2387600"/>
          </a:xfrm>
          <a:prstGeom prst="rect">
            <a:avLst/>
          </a:prstGeom>
        </p:spPr>
        <p:txBody>
          <a:bodyPr anchor="b"/>
          <a:lstStyle>
            <a:lvl1pPr algn="l">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E4264EB3-FD95-428B-5CC7-3F7E408742AD}"/>
              </a:ext>
            </a:extLst>
          </p:cNvPr>
          <p:cNvSpPr>
            <a:spLocks noGrp="1"/>
          </p:cNvSpPr>
          <p:nvPr>
            <p:ph type="subTitle" idx="1"/>
          </p:nvPr>
        </p:nvSpPr>
        <p:spPr>
          <a:xfrm>
            <a:off x="419100" y="2601119"/>
            <a:ext cx="9144000" cy="1655762"/>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40192918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Brea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2C90558-4295-D486-E4EA-481B11BFE2F2}"/>
              </a:ext>
            </a:extLst>
          </p:cNvPr>
          <p:cNvSpPr/>
          <p:nvPr userDrawn="1"/>
        </p:nvSpPr>
        <p:spPr>
          <a:xfrm>
            <a:off x="199052" y="242595"/>
            <a:ext cx="11793894" cy="5337111"/>
          </a:xfrm>
          <a:custGeom>
            <a:avLst/>
            <a:gdLst>
              <a:gd name="csX0" fmla="*/ 264400 w 11793894"/>
              <a:gd name="csY0" fmla="*/ 0 h 5337111"/>
              <a:gd name="csX1" fmla="*/ 11529494 w 11793894"/>
              <a:gd name="csY1" fmla="*/ 0 h 5337111"/>
              <a:gd name="csX2" fmla="*/ 11529495 w 11793894"/>
              <a:gd name="csY2" fmla="*/ 0 h 5337111"/>
              <a:gd name="csX3" fmla="*/ 11793894 w 11793894"/>
              <a:gd name="csY3" fmla="*/ 0 h 5337111"/>
              <a:gd name="csX4" fmla="*/ 11793894 w 11793894"/>
              <a:gd name="csY4" fmla="*/ 264400 h 5337111"/>
              <a:gd name="csX5" fmla="*/ 11793894 w 11793894"/>
              <a:gd name="csY5" fmla="*/ 1250302 h 5337111"/>
              <a:gd name="csX6" fmla="*/ 11793894 w 11793894"/>
              <a:gd name="csY6" fmla="*/ 5072711 h 5337111"/>
              <a:gd name="csX7" fmla="*/ 11529494 w 11793894"/>
              <a:gd name="csY7" fmla="*/ 5337111 h 5337111"/>
              <a:gd name="csX8" fmla="*/ 1231641 w 11793894"/>
              <a:gd name="csY8" fmla="*/ 5337111 h 5337111"/>
              <a:gd name="csX9" fmla="*/ 264400 w 11793894"/>
              <a:gd name="csY9" fmla="*/ 5337111 h 5337111"/>
              <a:gd name="csX10" fmla="*/ 0 w 11793894"/>
              <a:gd name="csY10" fmla="*/ 5337111 h 5337111"/>
              <a:gd name="csX11" fmla="*/ 0 w 11793894"/>
              <a:gd name="csY11" fmla="*/ 5072712 h 5337111"/>
              <a:gd name="csX12" fmla="*/ 0 w 11793894"/>
              <a:gd name="csY12" fmla="*/ 5072711 h 5337111"/>
              <a:gd name="csX13" fmla="*/ 0 w 11793894"/>
              <a:gd name="csY13" fmla="*/ 264400 h 5337111"/>
              <a:gd name="csX14" fmla="*/ 264400 w 11793894"/>
              <a:gd name="csY14" fmla="*/ 0 h 533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1793894" h="5337111">
                <a:moveTo>
                  <a:pt x="264400" y="0"/>
                </a:moveTo>
                <a:lnTo>
                  <a:pt x="11529494" y="0"/>
                </a:lnTo>
                <a:lnTo>
                  <a:pt x="11529495" y="0"/>
                </a:lnTo>
                <a:lnTo>
                  <a:pt x="11793894" y="0"/>
                </a:lnTo>
                <a:lnTo>
                  <a:pt x="11793894" y="264400"/>
                </a:lnTo>
                <a:lnTo>
                  <a:pt x="11793894" y="1250302"/>
                </a:lnTo>
                <a:lnTo>
                  <a:pt x="11793894" y="5072711"/>
                </a:lnTo>
                <a:cubicBezTo>
                  <a:pt x="11793894" y="5218735"/>
                  <a:pt x="11675518" y="5337111"/>
                  <a:pt x="11529494" y="5337111"/>
                </a:cubicBezTo>
                <a:lnTo>
                  <a:pt x="1231641" y="5337111"/>
                </a:lnTo>
                <a:lnTo>
                  <a:pt x="264400" y="5337111"/>
                </a:lnTo>
                <a:lnTo>
                  <a:pt x="0" y="5337111"/>
                </a:lnTo>
                <a:lnTo>
                  <a:pt x="0" y="5072712"/>
                </a:lnTo>
                <a:lnTo>
                  <a:pt x="0" y="5072711"/>
                </a:lnTo>
                <a:lnTo>
                  <a:pt x="0" y="264400"/>
                </a:lnTo>
                <a:cubicBezTo>
                  <a:pt x="0" y="118376"/>
                  <a:pt x="118376" y="0"/>
                  <a:pt x="2644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3F745E-8176-87E0-4349-B7BE94FFDFC2}"/>
              </a:ext>
            </a:extLst>
          </p:cNvPr>
          <p:cNvSpPr>
            <a:spLocks noGrp="1"/>
          </p:cNvSpPr>
          <p:nvPr>
            <p:ph type="ctrTitle"/>
          </p:nvPr>
        </p:nvSpPr>
        <p:spPr>
          <a:xfrm>
            <a:off x="419100" y="1536344"/>
            <a:ext cx="9144000" cy="2387600"/>
          </a:xfrm>
          <a:prstGeom prst="rect">
            <a:avLst/>
          </a:prstGeom>
        </p:spPr>
        <p:txBody>
          <a:bodyPr anchor="b"/>
          <a:lstStyle>
            <a:lvl1pPr algn="l">
              <a:defRPr sz="6000">
                <a:solidFill>
                  <a:schemeClr val="bg1"/>
                </a:solidFill>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264EB3-FD95-428B-5CC7-3F7E408742AD}"/>
              </a:ext>
            </a:extLst>
          </p:cNvPr>
          <p:cNvSpPr>
            <a:spLocks noGrp="1"/>
          </p:cNvSpPr>
          <p:nvPr>
            <p:ph type="subTitle" idx="1"/>
          </p:nvPr>
        </p:nvSpPr>
        <p:spPr>
          <a:xfrm>
            <a:off x="419100" y="411267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537684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3121-71FE-2B3F-72CA-89A9E05FE4CB}"/>
              </a:ext>
            </a:extLst>
          </p:cNvPr>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F0DFFC-D402-C103-CEB6-DA343668A496}"/>
              </a:ext>
            </a:extLst>
          </p:cNvPr>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60618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CD138A-06AE-5C7C-A05D-3AA7B2767194}"/>
              </a:ext>
            </a:extLst>
          </p:cNvPr>
          <p:cNvSpPr>
            <a:spLocks noGrp="1"/>
          </p:cNvSpPr>
          <p:nvPr>
            <p:ph type="title"/>
          </p:nvPr>
        </p:nvSpPr>
        <p:spPr>
          <a:xfrm>
            <a:off x="333375" y="177800"/>
            <a:ext cx="10934700" cy="1325563"/>
          </a:xfrm>
          <a:prstGeom prst="rect">
            <a:avLst/>
          </a:prstGeom>
        </p:spPr>
        <p:txBody>
          <a:bodyPr/>
          <a:lstStyle>
            <a:lvl1pPr>
              <a:defRPr>
                <a:solidFill>
                  <a:schemeClr val="tx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C073D861-F389-B157-C91D-454FDDC23774}"/>
              </a:ext>
            </a:extLst>
          </p:cNvPr>
          <p:cNvSpPr>
            <a:spLocks noGrp="1"/>
          </p:cNvSpPr>
          <p:nvPr>
            <p:ph sz="half" idx="1"/>
          </p:nvPr>
        </p:nvSpPr>
        <p:spPr>
          <a:xfrm>
            <a:off x="333375" y="1546227"/>
            <a:ext cx="539819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A77FE7DC-3854-007F-6232-9C4E2B7556A8}"/>
              </a:ext>
            </a:extLst>
          </p:cNvPr>
          <p:cNvSpPr>
            <a:spLocks noGrp="1"/>
          </p:cNvSpPr>
          <p:nvPr>
            <p:ph sz="half" idx="2"/>
          </p:nvPr>
        </p:nvSpPr>
        <p:spPr>
          <a:xfrm>
            <a:off x="5869885" y="1546227"/>
            <a:ext cx="539819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67813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196D-49AA-17B3-8F3A-004272B9505D}"/>
              </a:ext>
            </a:extLst>
          </p:cNvPr>
          <p:cNvSpPr>
            <a:spLocks noGrp="1"/>
          </p:cNvSpPr>
          <p:nvPr>
            <p:ph type="title"/>
          </p:nvPr>
        </p:nvSpPr>
        <p:spPr>
          <a:xfrm>
            <a:off x="319084" y="177799"/>
            <a:ext cx="10934700" cy="1325563"/>
          </a:xfrm>
          <a:prstGeom prst="rect">
            <a:avLst/>
          </a:prstGeom>
        </p:spPr>
        <p:txBody>
          <a:bodyPr/>
          <a:lstStyle>
            <a:lvl1pPr>
              <a:defRPr>
                <a:solidFill>
                  <a:schemeClr val="tx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909404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ullet Poin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255786-74F5-C0A8-FEC4-51E39A3F091A}"/>
              </a:ext>
            </a:extLst>
          </p:cNvPr>
          <p:cNvSpPr>
            <a:spLocks noGrp="1"/>
          </p:cNvSpPr>
          <p:nvPr>
            <p:ph type="title"/>
          </p:nvPr>
        </p:nvSpPr>
        <p:spPr>
          <a:xfrm>
            <a:off x="419786" y="571500"/>
            <a:ext cx="10364098" cy="931862"/>
          </a:xfrm>
          <a:prstGeom prst="rect">
            <a:avLst/>
          </a:prstGeom>
        </p:spPr>
        <p:txBody>
          <a:bodyPr/>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F2609FF6-1A56-0A7E-3FBB-04B6CBCAE1E4}"/>
              </a:ext>
            </a:extLst>
          </p:cNvPr>
          <p:cNvSpPr>
            <a:spLocks noGrp="1"/>
          </p:cNvSpPr>
          <p:nvPr>
            <p:ph type="body" sz="quarter" idx="10"/>
          </p:nvPr>
        </p:nvSpPr>
        <p:spPr>
          <a:xfrm>
            <a:off x="419100" y="1668463"/>
            <a:ext cx="5207000" cy="3904434"/>
          </a:xfrm>
          <a:prstGeom prst="rect">
            <a:avLst/>
          </a:prstGeom>
        </p:spPr>
        <p:txBody>
          <a:bodyPr>
            <a:normAutofit/>
          </a:bodyPr>
          <a:lstStyle>
            <a:lvl1pPr>
              <a:defRPr sz="1800">
                <a:solidFill>
                  <a:schemeClr val="tx1"/>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7" name="Text Placeholder 5">
            <a:extLst>
              <a:ext uri="{FF2B5EF4-FFF2-40B4-BE49-F238E27FC236}">
                <a16:creationId xmlns:a16="http://schemas.microsoft.com/office/drawing/2014/main" id="{2E97060C-7185-F1BA-525C-E3A48F23111D}"/>
              </a:ext>
            </a:extLst>
          </p:cNvPr>
          <p:cNvSpPr>
            <a:spLocks noGrp="1"/>
          </p:cNvSpPr>
          <p:nvPr>
            <p:ph type="body" sz="quarter" idx="11"/>
          </p:nvPr>
        </p:nvSpPr>
        <p:spPr>
          <a:xfrm>
            <a:off x="5942571" y="1668463"/>
            <a:ext cx="5207000" cy="3904434"/>
          </a:xfrm>
          <a:prstGeom prst="rect">
            <a:avLst/>
          </a:prstGeom>
        </p:spPr>
        <p:txBody>
          <a:bodyPr>
            <a:normAutofit/>
          </a:bodyPr>
          <a:lstStyle>
            <a:lvl1pPr>
              <a:defRPr sz="1800">
                <a:solidFill>
                  <a:schemeClr val="tx1"/>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Tree>
    <p:custDataLst>
      <p:tags r:id="rId1"/>
    </p:custDataLst>
    <p:extLst>
      <p:ext uri="{BB962C8B-B14F-4D97-AF65-F5344CB8AC3E}">
        <p14:creationId xmlns:p14="http://schemas.microsoft.com/office/powerpoint/2010/main" val="2473884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60B15A-ABBF-1C3F-403B-0C516D2BD5BD}"/>
              </a:ext>
            </a:extLst>
          </p:cNvPr>
          <p:cNvSpPr>
            <a:spLocks noGrp="1"/>
          </p:cNvSpPr>
          <p:nvPr>
            <p:ph type="title"/>
          </p:nvPr>
        </p:nvSpPr>
        <p:spPr>
          <a:xfrm>
            <a:off x="517846" y="571500"/>
            <a:ext cx="11146253" cy="988865"/>
          </a:xfrm>
          <a:prstGeom prst="rect">
            <a:avLst/>
          </a:prstGeom>
        </p:spPr>
        <p:txBody>
          <a:bodyPr/>
          <a:lstStyle/>
          <a:p>
            <a:endParaRPr lang="en-US"/>
          </a:p>
        </p:txBody>
      </p:sp>
      <p:sp>
        <p:nvSpPr>
          <p:cNvPr id="13" name="Text Placeholder 2">
            <a:extLst>
              <a:ext uri="{FF2B5EF4-FFF2-40B4-BE49-F238E27FC236}">
                <a16:creationId xmlns:a16="http://schemas.microsoft.com/office/drawing/2014/main" id="{40CDD9BB-602F-8521-4A24-C5F4C67E46A0}"/>
              </a:ext>
            </a:extLst>
          </p:cNvPr>
          <p:cNvSpPr>
            <a:spLocks noGrp="1"/>
          </p:cNvSpPr>
          <p:nvPr>
            <p:ph type="body" sz="quarter" idx="18"/>
          </p:nvPr>
        </p:nvSpPr>
        <p:spPr>
          <a:xfrm>
            <a:off x="517846" y="2530533"/>
            <a:ext cx="1716244" cy="2946880"/>
          </a:xfrm>
          <a:prstGeom prst="rect">
            <a:avLst/>
          </a:prstGeom>
          <a:solidFill>
            <a:srgbClr val="092D5B"/>
          </a:solidFill>
        </p:spPr>
        <p:txBody>
          <a:bodyPr/>
          <a:lstStyle>
            <a:lvl1pPr marL="0" indent="0">
              <a:buNone/>
              <a:defRPr>
                <a:solidFill>
                  <a:schemeClr val="bg1"/>
                </a:solidFill>
              </a:defRPr>
            </a:lvl1pPr>
          </a:lstStyle>
          <a:p>
            <a:endParaRPr lang="en-US"/>
          </a:p>
        </p:txBody>
      </p:sp>
      <p:sp>
        <p:nvSpPr>
          <p:cNvPr id="14" name="Text Placeholder 3">
            <a:extLst>
              <a:ext uri="{FF2B5EF4-FFF2-40B4-BE49-F238E27FC236}">
                <a16:creationId xmlns:a16="http://schemas.microsoft.com/office/drawing/2014/main" id="{6BA8FAD5-550E-55D5-48B7-743097AC22E1}"/>
              </a:ext>
            </a:extLst>
          </p:cNvPr>
          <p:cNvSpPr>
            <a:spLocks noGrp="1"/>
          </p:cNvSpPr>
          <p:nvPr>
            <p:ph type="body" sz="quarter" idx="30" hasCustomPrompt="1"/>
          </p:nvPr>
        </p:nvSpPr>
        <p:spPr>
          <a:xfrm>
            <a:off x="526128" y="1516050"/>
            <a:ext cx="1716244" cy="1002534"/>
          </a:xfrm>
          <a:prstGeom prst="rect">
            <a:avLst/>
          </a:prstGeom>
        </p:spPr>
        <p:txBody>
          <a:bodyPr>
            <a:normAutofit/>
          </a:bodyPr>
          <a:lstStyle>
            <a:lvl1pPr marL="0" indent="0" algn="ctr">
              <a:buNone/>
              <a:defRPr sz="6000" b="1">
                <a:solidFill>
                  <a:srgbClr val="4772B7"/>
                </a:solidFill>
              </a:defRPr>
            </a:lvl1pPr>
          </a:lstStyle>
          <a:p>
            <a:r>
              <a:rPr lang="en-US"/>
              <a:t>1</a:t>
            </a:r>
          </a:p>
        </p:txBody>
      </p:sp>
      <p:sp>
        <p:nvSpPr>
          <p:cNvPr id="15" name="Text Placeholder 4">
            <a:extLst>
              <a:ext uri="{FF2B5EF4-FFF2-40B4-BE49-F238E27FC236}">
                <a16:creationId xmlns:a16="http://schemas.microsoft.com/office/drawing/2014/main" id="{AC80E8B7-C7E5-985C-34EF-F2D58B2317E0}"/>
              </a:ext>
            </a:extLst>
          </p:cNvPr>
          <p:cNvSpPr>
            <a:spLocks noGrp="1"/>
          </p:cNvSpPr>
          <p:nvPr>
            <p:ph type="body" sz="quarter" idx="31"/>
          </p:nvPr>
        </p:nvSpPr>
        <p:spPr>
          <a:xfrm>
            <a:off x="2497732" y="2530533"/>
            <a:ext cx="1716244" cy="2946879"/>
          </a:xfrm>
          <a:prstGeom prst="rect">
            <a:avLst/>
          </a:prstGeom>
          <a:solidFill>
            <a:srgbClr val="207CC2"/>
          </a:solidFill>
        </p:spPr>
        <p:txBody>
          <a:bodyPr/>
          <a:lstStyle>
            <a:lvl1pPr marL="0" indent="0">
              <a:buNone/>
              <a:defRPr>
                <a:solidFill>
                  <a:schemeClr val="bg1"/>
                </a:solidFill>
              </a:defRPr>
            </a:lvl1pPr>
          </a:lstStyle>
          <a:p>
            <a:endParaRPr lang="en-US"/>
          </a:p>
        </p:txBody>
      </p:sp>
      <p:sp>
        <p:nvSpPr>
          <p:cNvPr id="18" name="Text Placeholder 5">
            <a:extLst>
              <a:ext uri="{FF2B5EF4-FFF2-40B4-BE49-F238E27FC236}">
                <a16:creationId xmlns:a16="http://schemas.microsoft.com/office/drawing/2014/main" id="{4B9F5A08-F800-3FE4-239A-F5F0FBA29B38}"/>
              </a:ext>
            </a:extLst>
          </p:cNvPr>
          <p:cNvSpPr>
            <a:spLocks noGrp="1"/>
          </p:cNvSpPr>
          <p:nvPr>
            <p:ph type="body" sz="quarter" idx="33" hasCustomPrompt="1"/>
          </p:nvPr>
        </p:nvSpPr>
        <p:spPr>
          <a:xfrm>
            <a:off x="2510541" y="1516050"/>
            <a:ext cx="1716244" cy="1002534"/>
          </a:xfrm>
          <a:prstGeom prst="rect">
            <a:avLst/>
          </a:prstGeom>
        </p:spPr>
        <p:txBody>
          <a:bodyPr>
            <a:normAutofit/>
          </a:bodyPr>
          <a:lstStyle>
            <a:lvl1pPr marL="0" indent="0" algn="ctr">
              <a:buNone/>
              <a:defRPr sz="6000" b="1">
                <a:solidFill>
                  <a:schemeClr val="tx2"/>
                </a:solidFill>
              </a:defRPr>
            </a:lvl1pPr>
          </a:lstStyle>
          <a:p>
            <a:r>
              <a:rPr lang="en-US"/>
              <a:t>2</a:t>
            </a:r>
          </a:p>
        </p:txBody>
      </p:sp>
      <p:sp>
        <p:nvSpPr>
          <p:cNvPr id="19" name="Text Placeholder 6">
            <a:extLst>
              <a:ext uri="{FF2B5EF4-FFF2-40B4-BE49-F238E27FC236}">
                <a16:creationId xmlns:a16="http://schemas.microsoft.com/office/drawing/2014/main" id="{3C63E104-FAF8-897D-23C7-AD62D7CE9902}"/>
              </a:ext>
            </a:extLst>
          </p:cNvPr>
          <p:cNvSpPr>
            <a:spLocks noGrp="1"/>
          </p:cNvSpPr>
          <p:nvPr>
            <p:ph type="body" sz="quarter" idx="34"/>
          </p:nvPr>
        </p:nvSpPr>
        <p:spPr>
          <a:xfrm>
            <a:off x="4489886" y="2530533"/>
            <a:ext cx="1716244" cy="2946880"/>
          </a:xfrm>
          <a:prstGeom prst="rect">
            <a:avLst/>
          </a:prstGeom>
          <a:solidFill>
            <a:srgbClr val="55565A"/>
          </a:solidFill>
        </p:spPr>
        <p:txBody>
          <a:bodyPr/>
          <a:lstStyle>
            <a:lvl1pPr marL="0" indent="0">
              <a:buNone/>
              <a:defRPr>
                <a:solidFill>
                  <a:schemeClr val="bg1"/>
                </a:solidFill>
              </a:defRPr>
            </a:lvl1pPr>
          </a:lstStyle>
          <a:p>
            <a:endParaRPr lang="en-US"/>
          </a:p>
        </p:txBody>
      </p:sp>
      <p:sp>
        <p:nvSpPr>
          <p:cNvPr id="20" name="Text Placeholder 7">
            <a:extLst>
              <a:ext uri="{FF2B5EF4-FFF2-40B4-BE49-F238E27FC236}">
                <a16:creationId xmlns:a16="http://schemas.microsoft.com/office/drawing/2014/main" id="{B60A7277-5F88-2C96-3654-EC487774D8C7}"/>
              </a:ext>
            </a:extLst>
          </p:cNvPr>
          <p:cNvSpPr>
            <a:spLocks noGrp="1"/>
          </p:cNvSpPr>
          <p:nvPr>
            <p:ph type="body" sz="quarter" idx="37" hasCustomPrompt="1"/>
          </p:nvPr>
        </p:nvSpPr>
        <p:spPr>
          <a:xfrm>
            <a:off x="4518718" y="1527999"/>
            <a:ext cx="1699680" cy="1002534"/>
          </a:xfrm>
          <a:prstGeom prst="rect">
            <a:avLst/>
          </a:prstGeom>
        </p:spPr>
        <p:txBody>
          <a:bodyPr>
            <a:normAutofit/>
          </a:bodyPr>
          <a:lstStyle>
            <a:lvl1pPr marL="0" indent="0" algn="ctr">
              <a:buNone/>
              <a:defRPr sz="6000" b="1">
                <a:solidFill>
                  <a:srgbClr val="55565A"/>
                </a:solidFill>
              </a:defRPr>
            </a:lvl1pPr>
          </a:lstStyle>
          <a:p>
            <a:r>
              <a:rPr lang="en-US"/>
              <a:t>3</a:t>
            </a:r>
          </a:p>
        </p:txBody>
      </p:sp>
      <p:sp>
        <p:nvSpPr>
          <p:cNvPr id="21" name="Text Placeholder 8">
            <a:extLst>
              <a:ext uri="{FF2B5EF4-FFF2-40B4-BE49-F238E27FC236}">
                <a16:creationId xmlns:a16="http://schemas.microsoft.com/office/drawing/2014/main" id="{43B9276B-C307-57C4-17C4-6D064AE8E120}"/>
              </a:ext>
            </a:extLst>
          </p:cNvPr>
          <p:cNvSpPr>
            <a:spLocks noGrp="1"/>
          </p:cNvSpPr>
          <p:nvPr>
            <p:ph type="body" sz="quarter" idx="38"/>
          </p:nvPr>
        </p:nvSpPr>
        <p:spPr>
          <a:xfrm>
            <a:off x="6482040" y="2530533"/>
            <a:ext cx="1716244" cy="2946880"/>
          </a:xfrm>
          <a:prstGeom prst="rect">
            <a:avLst/>
          </a:prstGeom>
          <a:solidFill>
            <a:srgbClr val="FADC27"/>
          </a:solidFill>
        </p:spPr>
        <p:txBody>
          <a:bodyPr/>
          <a:lstStyle>
            <a:lvl1pPr marL="0" indent="0">
              <a:buNone/>
              <a:defRPr>
                <a:solidFill>
                  <a:schemeClr val="bg1"/>
                </a:solidFill>
              </a:defRPr>
            </a:lvl1pPr>
          </a:lstStyle>
          <a:p>
            <a:endParaRPr lang="en-US"/>
          </a:p>
        </p:txBody>
      </p:sp>
      <p:sp>
        <p:nvSpPr>
          <p:cNvPr id="22" name="Text Placeholder 9">
            <a:extLst>
              <a:ext uri="{FF2B5EF4-FFF2-40B4-BE49-F238E27FC236}">
                <a16:creationId xmlns:a16="http://schemas.microsoft.com/office/drawing/2014/main" id="{22B18570-164B-C39E-7FB3-B83D5C212FF0}"/>
              </a:ext>
            </a:extLst>
          </p:cNvPr>
          <p:cNvSpPr>
            <a:spLocks noGrp="1"/>
          </p:cNvSpPr>
          <p:nvPr>
            <p:ph type="body" sz="quarter" idx="39" hasCustomPrompt="1"/>
          </p:nvPr>
        </p:nvSpPr>
        <p:spPr>
          <a:xfrm>
            <a:off x="6498063" y="1527999"/>
            <a:ext cx="1699680" cy="1002534"/>
          </a:xfrm>
          <a:prstGeom prst="rect">
            <a:avLst/>
          </a:prstGeom>
        </p:spPr>
        <p:txBody>
          <a:bodyPr>
            <a:normAutofit/>
          </a:bodyPr>
          <a:lstStyle>
            <a:lvl1pPr marL="0" indent="0" algn="ctr">
              <a:buNone/>
              <a:defRPr sz="6000" b="1">
                <a:solidFill>
                  <a:srgbClr val="FADC27"/>
                </a:solidFill>
              </a:defRPr>
            </a:lvl1pPr>
          </a:lstStyle>
          <a:p>
            <a:r>
              <a:rPr lang="en-US"/>
              <a:t>4</a:t>
            </a:r>
          </a:p>
        </p:txBody>
      </p:sp>
      <p:sp>
        <p:nvSpPr>
          <p:cNvPr id="23" name="Text Placeholder 10">
            <a:extLst>
              <a:ext uri="{FF2B5EF4-FFF2-40B4-BE49-F238E27FC236}">
                <a16:creationId xmlns:a16="http://schemas.microsoft.com/office/drawing/2014/main" id="{C8A166E5-BA1D-9783-9927-83D8C3AD7D23}"/>
              </a:ext>
            </a:extLst>
          </p:cNvPr>
          <p:cNvSpPr>
            <a:spLocks noGrp="1"/>
          </p:cNvSpPr>
          <p:nvPr>
            <p:ph type="body" sz="quarter" idx="40"/>
          </p:nvPr>
        </p:nvSpPr>
        <p:spPr>
          <a:xfrm>
            <a:off x="8461926" y="2530533"/>
            <a:ext cx="1716244" cy="2946879"/>
          </a:xfrm>
          <a:prstGeom prst="rect">
            <a:avLst/>
          </a:prstGeom>
          <a:solidFill>
            <a:srgbClr val="C00000"/>
          </a:solidFill>
        </p:spPr>
        <p:txBody>
          <a:bodyPr/>
          <a:lstStyle>
            <a:lvl1pPr marL="0" indent="0">
              <a:buNone/>
              <a:defRPr>
                <a:solidFill>
                  <a:schemeClr val="bg1"/>
                </a:solidFill>
              </a:defRPr>
            </a:lvl1pPr>
          </a:lstStyle>
          <a:p>
            <a:endParaRPr lang="en-US"/>
          </a:p>
        </p:txBody>
      </p:sp>
      <p:sp>
        <p:nvSpPr>
          <p:cNvPr id="24" name="Text Placeholder 11">
            <a:extLst>
              <a:ext uri="{FF2B5EF4-FFF2-40B4-BE49-F238E27FC236}">
                <a16:creationId xmlns:a16="http://schemas.microsoft.com/office/drawing/2014/main" id="{82C55498-10FF-8218-1F92-54C0A73EBE8B}"/>
              </a:ext>
            </a:extLst>
          </p:cNvPr>
          <p:cNvSpPr>
            <a:spLocks noGrp="1"/>
          </p:cNvSpPr>
          <p:nvPr>
            <p:ph type="body" sz="quarter" idx="42" hasCustomPrompt="1"/>
          </p:nvPr>
        </p:nvSpPr>
        <p:spPr>
          <a:xfrm>
            <a:off x="8461926" y="1527999"/>
            <a:ext cx="1716244" cy="1002534"/>
          </a:xfrm>
          <a:prstGeom prst="rect">
            <a:avLst/>
          </a:prstGeom>
        </p:spPr>
        <p:txBody>
          <a:bodyPr>
            <a:normAutofit/>
          </a:bodyPr>
          <a:lstStyle>
            <a:lvl1pPr marL="0" indent="0" algn="ctr">
              <a:buNone/>
              <a:defRPr sz="6000" b="1">
                <a:solidFill>
                  <a:srgbClr val="C00000"/>
                </a:solidFill>
              </a:defRPr>
            </a:lvl1pPr>
          </a:lstStyle>
          <a:p>
            <a:r>
              <a:rPr lang="en-US"/>
              <a:t>5</a:t>
            </a:r>
          </a:p>
        </p:txBody>
      </p:sp>
    </p:spTree>
    <p:custDataLst>
      <p:tags r:id="rId1"/>
    </p:custDataLst>
    <p:extLst>
      <p:ext uri="{BB962C8B-B14F-4D97-AF65-F5344CB8AC3E}">
        <p14:creationId xmlns:p14="http://schemas.microsoft.com/office/powerpoint/2010/main" val="405119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8D3B-6D6F-0F8F-944B-30F3D5F6405E}"/>
              </a:ext>
            </a:extLst>
          </p:cNvPr>
          <p:cNvSpPr>
            <a:spLocks noGrp="1"/>
          </p:cNvSpPr>
          <p:nvPr>
            <p:ph type="title"/>
          </p:nvPr>
        </p:nvSpPr>
        <p:spPr>
          <a:xfrm>
            <a:off x="517846" y="571500"/>
            <a:ext cx="10364098" cy="931862"/>
          </a:xfrm>
          <a:prstGeom prst="rect">
            <a:avLst/>
          </a:prstGeom>
        </p:spPr>
        <p:txBody>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637430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352249-5EC3-9F30-96CA-C0A25124CCAB}"/>
              </a:ext>
            </a:extLst>
          </p:cNvPr>
          <p:cNvSpPr>
            <a:spLocks noGrp="1"/>
          </p:cNvSpPr>
          <p:nvPr>
            <p:ph type="title"/>
          </p:nvPr>
        </p:nvSpPr>
        <p:spPr>
          <a:xfrm>
            <a:off x="729048" y="571500"/>
            <a:ext cx="10624752" cy="745157"/>
          </a:xfrm>
          <a:prstGeom prst="rect">
            <a:avLst/>
          </a:prstGeom>
        </p:spPr>
        <p:txBody>
          <a:bodyPr/>
          <a:lstStyle>
            <a:lvl1pPr>
              <a:defRPr>
                <a:solidFill>
                  <a:schemeClr val="tx1"/>
                </a:solidFill>
              </a:defRPr>
            </a:lvl1pPr>
          </a:lstStyle>
          <a:p>
            <a:endParaRPr lang="en-US"/>
          </a:p>
        </p:txBody>
      </p:sp>
      <p:sp>
        <p:nvSpPr>
          <p:cNvPr id="5" name="Text Placeholder 2">
            <a:extLst>
              <a:ext uri="{FF2B5EF4-FFF2-40B4-BE49-F238E27FC236}">
                <a16:creationId xmlns:a16="http://schemas.microsoft.com/office/drawing/2014/main" id="{7A2ADA69-3E21-AB32-E8A3-F741919A4A95}"/>
              </a:ext>
            </a:extLst>
          </p:cNvPr>
          <p:cNvSpPr>
            <a:spLocks noGrp="1"/>
          </p:cNvSpPr>
          <p:nvPr>
            <p:ph type="body" sz="quarter" idx="18"/>
          </p:nvPr>
        </p:nvSpPr>
        <p:spPr>
          <a:xfrm>
            <a:off x="1700838" y="1953576"/>
            <a:ext cx="9652959" cy="755457"/>
          </a:xfrm>
          <a:prstGeom prst="rect">
            <a:avLst/>
          </a:prstGeom>
        </p:spPr>
        <p:txBody>
          <a:bodyPr anchor="ctr"/>
          <a:lstStyle>
            <a:lvl1pPr marL="0" indent="0">
              <a:buNone/>
              <a:defRPr b="1">
                <a:solidFill>
                  <a:schemeClr val="tx1"/>
                </a:solidFill>
              </a:defRPr>
            </a:lvl1pPr>
          </a:lstStyle>
          <a:p>
            <a:endParaRPr lang="en-US"/>
          </a:p>
        </p:txBody>
      </p:sp>
      <p:sp>
        <p:nvSpPr>
          <p:cNvPr id="6" name="Text Placeholder 3">
            <a:extLst>
              <a:ext uri="{FF2B5EF4-FFF2-40B4-BE49-F238E27FC236}">
                <a16:creationId xmlns:a16="http://schemas.microsoft.com/office/drawing/2014/main" id="{1428B818-BE10-88A4-87D1-824194C48456}"/>
              </a:ext>
            </a:extLst>
          </p:cNvPr>
          <p:cNvSpPr>
            <a:spLocks noGrp="1"/>
          </p:cNvSpPr>
          <p:nvPr>
            <p:ph type="body" sz="quarter" idx="30" hasCustomPrompt="1"/>
          </p:nvPr>
        </p:nvSpPr>
        <p:spPr>
          <a:xfrm>
            <a:off x="729049" y="1953576"/>
            <a:ext cx="971790" cy="755457"/>
          </a:xfrm>
          <a:prstGeom prst="rect">
            <a:avLst/>
          </a:prstGeom>
          <a:solidFill>
            <a:srgbClr val="092D5B"/>
          </a:solidFill>
        </p:spPr>
        <p:txBody>
          <a:bodyPr anchor="ctr">
            <a:normAutofit/>
          </a:bodyPr>
          <a:lstStyle>
            <a:lvl1pPr marL="0" indent="0" algn="ctr">
              <a:buNone/>
              <a:defRPr sz="4400" b="1">
                <a:solidFill>
                  <a:schemeClr val="bg1"/>
                </a:solidFill>
              </a:defRPr>
            </a:lvl1pPr>
          </a:lstStyle>
          <a:p>
            <a:r>
              <a:rPr lang="en-US"/>
              <a:t>1</a:t>
            </a:r>
          </a:p>
        </p:txBody>
      </p:sp>
      <p:sp>
        <p:nvSpPr>
          <p:cNvPr id="7" name="Text Placeholder 4">
            <a:extLst>
              <a:ext uri="{FF2B5EF4-FFF2-40B4-BE49-F238E27FC236}">
                <a16:creationId xmlns:a16="http://schemas.microsoft.com/office/drawing/2014/main" id="{19B1E67D-F032-C72D-968F-D7242E81A71C}"/>
              </a:ext>
            </a:extLst>
          </p:cNvPr>
          <p:cNvSpPr>
            <a:spLocks noGrp="1"/>
          </p:cNvSpPr>
          <p:nvPr>
            <p:ph type="body" sz="quarter" idx="31"/>
          </p:nvPr>
        </p:nvSpPr>
        <p:spPr>
          <a:xfrm>
            <a:off x="1700840" y="3298855"/>
            <a:ext cx="9652960" cy="755457"/>
          </a:xfrm>
          <a:prstGeom prst="rect">
            <a:avLst/>
          </a:prstGeom>
        </p:spPr>
        <p:txBody>
          <a:bodyPr anchor="ctr"/>
          <a:lstStyle>
            <a:lvl1pPr marL="0" indent="0">
              <a:buNone/>
              <a:defRPr b="1">
                <a:solidFill>
                  <a:schemeClr val="tx1"/>
                </a:solidFill>
              </a:defRPr>
            </a:lvl1pPr>
          </a:lstStyle>
          <a:p>
            <a:endParaRPr lang="en-US"/>
          </a:p>
        </p:txBody>
      </p:sp>
      <p:sp>
        <p:nvSpPr>
          <p:cNvPr id="8" name="Text Placeholder 5">
            <a:extLst>
              <a:ext uri="{FF2B5EF4-FFF2-40B4-BE49-F238E27FC236}">
                <a16:creationId xmlns:a16="http://schemas.microsoft.com/office/drawing/2014/main" id="{77DAA6CF-48DC-7C2F-F2E2-1E6F178A88E9}"/>
              </a:ext>
            </a:extLst>
          </p:cNvPr>
          <p:cNvSpPr>
            <a:spLocks noGrp="1"/>
          </p:cNvSpPr>
          <p:nvPr>
            <p:ph type="body" sz="quarter" idx="33" hasCustomPrompt="1"/>
          </p:nvPr>
        </p:nvSpPr>
        <p:spPr>
          <a:xfrm>
            <a:off x="729049" y="3305189"/>
            <a:ext cx="971790" cy="755457"/>
          </a:xfrm>
          <a:prstGeom prst="rect">
            <a:avLst/>
          </a:prstGeom>
          <a:solidFill>
            <a:srgbClr val="55565A"/>
          </a:solidFill>
        </p:spPr>
        <p:txBody>
          <a:bodyPr anchor="ctr">
            <a:normAutofit/>
          </a:bodyPr>
          <a:lstStyle>
            <a:lvl1pPr marL="0" indent="0" algn="ctr">
              <a:buNone/>
              <a:defRPr sz="4400" b="1">
                <a:solidFill>
                  <a:schemeClr val="bg1"/>
                </a:solidFill>
              </a:defRPr>
            </a:lvl1pPr>
          </a:lstStyle>
          <a:p>
            <a:r>
              <a:rPr lang="en-US"/>
              <a:t>2</a:t>
            </a:r>
          </a:p>
        </p:txBody>
      </p:sp>
      <p:sp>
        <p:nvSpPr>
          <p:cNvPr id="9" name="Text Placeholder 6">
            <a:extLst>
              <a:ext uri="{FF2B5EF4-FFF2-40B4-BE49-F238E27FC236}">
                <a16:creationId xmlns:a16="http://schemas.microsoft.com/office/drawing/2014/main" id="{421BF52F-1093-8815-19F4-B827517EE84A}"/>
              </a:ext>
            </a:extLst>
          </p:cNvPr>
          <p:cNvSpPr>
            <a:spLocks noGrp="1"/>
          </p:cNvSpPr>
          <p:nvPr>
            <p:ph type="body" sz="quarter" idx="34"/>
          </p:nvPr>
        </p:nvSpPr>
        <p:spPr>
          <a:xfrm>
            <a:off x="1700838" y="4656802"/>
            <a:ext cx="9652960" cy="755457"/>
          </a:xfrm>
          <a:prstGeom prst="rect">
            <a:avLst/>
          </a:prstGeom>
        </p:spPr>
        <p:txBody>
          <a:bodyPr anchor="ctr"/>
          <a:lstStyle>
            <a:lvl1pPr marL="0" indent="0">
              <a:buNone/>
              <a:defRPr b="1">
                <a:solidFill>
                  <a:schemeClr val="tx1"/>
                </a:solidFill>
              </a:defRPr>
            </a:lvl1pPr>
          </a:lstStyle>
          <a:p>
            <a:endParaRPr lang="en-US"/>
          </a:p>
        </p:txBody>
      </p:sp>
      <p:sp>
        <p:nvSpPr>
          <p:cNvPr id="10" name="Text Placeholder 7">
            <a:extLst>
              <a:ext uri="{FF2B5EF4-FFF2-40B4-BE49-F238E27FC236}">
                <a16:creationId xmlns:a16="http://schemas.microsoft.com/office/drawing/2014/main" id="{29BBB372-1DF3-E8EE-C238-AE953D683EAA}"/>
              </a:ext>
            </a:extLst>
          </p:cNvPr>
          <p:cNvSpPr>
            <a:spLocks noGrp="1"/>
          </p:cNvSpPr>
          <p:nvPr>
            <p:ph type="body" sz="quarter" idx="36" hasCustomPrompt="1"/>
          </p:nvPr>
        </p:nvSpPr>
        <p:spPr>
          <a:xfrm>
            <a:off x="729048" y="4656802"/>
            <a:ext cx="971790" cy="755457"/>
          </a:xfrm>
          <a:prstGeom prst="rect">
            <a:avLst/>
          </a:prstGeom>
          <a:solidFill>
            <a:srgbClr val="207CC2"/>
          </a:solidFill>
        </p:spPr>
        <p:txBody>
          <a:bodyPr anchor="ctr">
            <a:normAutofit/>
          </a:bodyPr>
          <a:lstStyle>
            <a:lvl1pPr marL="0" indent="0" algn="ctr">
              <a:buNone/>
              <a:defRPr sz="4400" b="1">
                <a:solidFill>
                  <a:schemeClr val="bg1"/>
                </a:solidFill>
              </a:defRPr>
            </a:lvl1pPr>
          </a:lstStyle>
          <a:p>
            <a:r>
              <a:rPr lang="en-US"/>
              <a:t>3</a:t>
            </a:r>
          </a:p>
        </p:txBody>
      </p:sp>
    </p:spTree>
    <p:custDataLst>
      <p:tags r:id="rId1"/>
    </p:custDataLst>
    <p:extLst>
      <p:ext uri="{BB962C8B-B14F-4D97-AF65-F5344CB8AC3E}">
        <p14:creationId xmlns:p14="http://schemas.microsoft.com/office/powerpoint/2010/main" val="1744561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0299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069D-0000-B7D4-6EEC-024F67C15E95}"/>
              </a:ext>
            </a:extLst>
          </p:cNvPr>
          <p:cNvSpPr>
            <a:spLocks noGrp="1"/>
          </p:cNvSpPr>
          <p:nvPr>
            <p:ph type="title"/>
          </p:nvPr>
        </p:nvSpPr>
        <p:spPr>
          <a:xfrm>
            <a:off x="518532" y="571500"/>
            <a:ext cx="10364098" cy="931862"/>
          </a:xfrm>
          <a:prstGeom prst="rect">
            <a:avLst/>
          </a:prstGeom>
        </p:spPr>
        <p:txBody>
          <a:bodyPr/>
          <a:lstStyle>
            <a:lvl1pPr>
              <a:defRPr>
                <a:solidFill>
                  <a:schemeClr val="accent5"/>
                </a:solidFill>
              </a:defRPr>
            </a:lvl1pPr>
          </a:lstStyle>
          <a:p>
            <a:r>
              <a:rPr lang="en-US"/>
              <a:t>Click to edit Master title style</a:t>
            </a:r>
          </a:p>
        </p:txBody>
      </p:sp>
      <p:sp>
        <p:nvSpPr>
          <p:cNvPr id="6" name="Text Placeholder 5">
            <a:extLst>
              <a:ext uri="{FF2B5EF4-FFF2-40B4-BE49-F238E27FC236}">
                <a16:creationId xmlns:a16="http://schemas.microsoft.com/office/drawing/2014/main" id="{23D6F20D-03A0-D002-AC22-6D0AB23DE32C}"/>
              </a:ext>
            </a:extLst>
          </p:cNvPr>
          <p:cNvSpPr>
            <a:spLocks noGrp="1"/>
          </p:cNvSpPr>
          <p:nvPr>
            <p:ph type="body" sz="quarter" idx="10"/>
          </p:nvPr>
        </p:nvSpPr>
        <p:spPr>
          <a:xfrm>
            <a:off x="517846" y="1668463"/>
            <a:ext cx="5207000" cy="3904434"/>
          </a:xfrm>
          <a:prstGeom prst="rect">
            <a:avLst/>
          </a:prstGeom>
        </p:spPr>
        <p:txBody>
          <a:bodyPr>
            <a:normAutofit/>
          </a:bodyPr>
          <a:lstStyle>
            <a:lvl1pPr>
              <a:defRPr sz="1800">
                <a:solidFill>
                  <a:schemeClr val="accent5"/>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7" name="Text Placeholder 5">
            <a:extLst>
              <a:ext uri="{FF2B5EF4-FFF2-40B4-BE49-F238E27FC236}">
                <a16:creationId xmlns:a16="http://schemas.microsoft.com/office/drawing/2014/main" id="{F050FB3A-D1DC-880A-DF22-C81366E46E25}"/>
              </a:ext>
            </a:extLst>
          </p:cNvPr>
          <p:cNvSpPr>
            <a:spLocks noGrp="1"/>
          </p:cNvSpPr>
          <p:nvPr>
            <p:ph type="body" sz="quarter" idx="11"/>
          </p:nvPr>
        </p:nvSpPr>
        <p:spPr>
          <a:xfrm>
            <a:off x="6041317" y="1668463"/>
            <a:ext cx="5207000" cy="3904434"/>
          </a:xfrm>
          <a:prstGeom prst="rect">
            <a:avLst/>
          </a:prstGeom>
        </p:spPr>
        <p:txBody>
          <a:bodyPr>
            <a:normAutofit/>
          </a:bodyPr>
          <a:lstStyle>
            <a:lvl1pPr>
              <a:defRPr sz="1800">
                <a:solidFill>
                  <a:schemeClr val="accent5"/>
                </a:solidFill>
              </a:defRPr>
            </a:lvl1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Tree>
    <p:extLst>
      <p:ext uri="{BB962C8B-B14F-4D97-AF65-F5344CB8AC3E}">
        <p14:creationId xmlns:p14="http://schemas.microsoft.com/office/powerpoint/2010/main" val="289863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5223D2-6AE2-240D-2243-D3C738DB6EEC}"/>
              </a:ext>
            </a:extLst>
          </p:cNvPr>
          <p:cNvSpPr>
            <a:spLocks noGrp="1"/>
          </p:cNvSpPr>
          <p:nvPr>
            <p:ph type="title"/>
          </p:nvPr>
        </p:nvSpPr>
        <p:spPr>
          <a:xfrm>
            <a:off x="517846" y="488372"/>
            <a:ext cx="10991728" cy="988865"/>
          </a:xfrm>
          <a:prstGeom prst="rect">
            <a:avLst/>
          </a:prstGeom>
        </p:spPr>
        <p:txBody>
          <a:bodyPr/>
          <a:lstStyle/>
          <a:p>
            <a:endParaRPr lang="en-US"/>
          </a:p>
        </p:txBody>
      </p:sp>
      <p:sp>
        <p:nvSpPr>
          <p:cNvPr id="12" name="Text Placeholder 2">
            <a:extLst>
              <a:ext uri="{FF2B5EF4-FFF2-40B4-BE49-F238E27FC236}">
                <a16:creationId xmlns:a16="http://schemas.microsoft.com/office/drawing/2014/main" id="{E45F20AA-88BE-548F-CEB5-1F7F65E21008}"/>
              </a:ext>
            </a:extLst>
          </p:cNvPr>
          <p:cNvSpPr>
            <a:spLocks noGrp="1"/>
          </p:cNvSpPr>
          <p:nvPr>
            <p:ph type="body" sz="quarter" idx="18"/>
          </p:nvPr>
        </p:nvSpPr>
        <p:spPr>
          <a:xfrm>
            <a:off x="517846" y="2530533"/>
            <a:ext cx="1716244" cy="2946880"/>
          </a:xfrm>
          <a:prstGeom prst="rect">
            <a:avLst/>
          </a:prstGeom>
          <a:solidFill>
            <a:srgbClr val="092D5B"/>
          </a:solidFill>
        </p:spPr>
        <p:txBody>
          <a:bodyPr/>
          <a:lstStyle>
            <a:lvl1pPr marL="0" indent="0">
              <a:buNone/>
              <a:defRPr>
                <a:solidFill>
                  <a:schemeClr val="bg1"/>
                </a:solidFill>
              </a:defRPr>
            </a:lvl1pPr>
          </a:lstStyle>
          <a:p>
            <a:endParaRPr lang="en-US"/>
          </a:p>
        </p:txBody>
      </p:sp>
      <p:sp>
        <p:nvSpPr>
          <p:cNvPr id="13" name="Text Placeholder 3">
            <a:extLst>
              <a:ext uri="{FF2B5EF4-FFF2-40B4-BE49-F238E27FC236}">
                <a16:creationId xmlns:a16="http://schemas.microsoft.com/office/drawing/2014/main" id="{E3295376-AB02-A06B-57BF-6AD74A1EE817}"/>
              </a:ext>
            </a:extLst>
          </p:cNvPr>
          <p:cNvSpPr>
            <a:spLocks noGrp="1"/>
          </p:cNvSpPr>
          <p:nvPr>
            <p:ph type="body" sz="quarter" idx="30" hasCustomPrompt="1"/>
          </p:nvPr>
        </p:nvSpPr>
        <p:spPr>
          <a:xfrm>
            <a:off x="526128" y="1516050"/>
            <a:ext cx="1716244" cy="1002534"/>
          </a:xfrm>
          <a:prstGeom prst="rect">
            <a:avLst/>
          </a:prstGeom>
        </p:spPr>
        <p:txBody>
          <a:bodyPr>
            <a:normAutofit/>
          </a:bodyPr>
          <a:lstStyle>
            <a:lvl1pPr marL="0" indent="0" algn="ctr">
              <a:buNone/>
              <a:defRPr sz="6000" b="1">
                <a:solidFill>
                  <a:schemeClr val="tx1"/>
                </a:solidFill>
              </a:defRPr>
            </a:lvl1pPr>
          </a:lstStyle>
          <a:p>
            <a:r>
              <a:rPr lang="en-US"/>
              <a:t>1</a:t>
            </a:r>
          </a:p>
        </p:txBody>
      </p:sp>
      <p:sp>
        <p:nvSpPr>
          <p:cNvPr id="14" name="Text Placeholder 4">
            <a:extLst>
              <a:ext uri="{FF2B5EF4-FFF2-40B4-BE49-F238E27FC236}">
                <a16:creationId xmlns:a16="http://schemas.microsoft.com/office/drawing/2014/main" id="{888FDDE1-AEF4-4898-B826-8CD94F80ADFA}"/>
              </a:ext>
            </a:extLst>
          </p:cNvPr>
          <p:cNvSpPr>
            <a:spLocks noGrp="1"/>
          </p:cNvSpPr>
          <p:nvPr>
            <p:ph type="body" sz="quarter" idx="31"/>
          </p:nvPr>
        </p:nvSpPr>
        <p:spPr>
          <a:xfrm>
            <a:off x="2497732" y="2530533"/>
            <a:ext cx="1716244" cy="2946879"/>
          </a:xfrm>
          <a:prstGeom prst="rect">
            <a:avLst/>
          </a:prstGeom>
          <a:solidFill>
            <a:srgbClr val="207CC2"/>
          </a:solidFill>
        </p:spPr>
        <p:txBody>
          <a:bodyPr/>
          <a:lstStyle>
            <a:lvl1pPr marL="0" indent="0">
              <a:buNone/>
              <a:defRPr>
                <a:solidFill>
                  <a:schemeClr val="bg1"/>
                </a:solidFill>
              </a:defRPr>
            </a:lvl1pPr>
          </a:lstStyle>
          <a:p>
            <a:endParaRPr lang="en-US"/>
          </a:p>
        </p:txBody>
      </p:sp>
      <p:sp>
        <p:nvSpPr>
          <p:cNvPr id="15" name="Text Placeholder 5">
            <a:extLst>
              <a:ext uri="{FF2B5EF4-FFF2-40B4-BE49-F238E27FC236}">
                <a16:creationId xmlns:a16="http://schemas.microsoft.com/office/drawing/2014/main" id="{817AD596-6642-89C6-FA26-8E60612F2CE4}"/>
              </a:ext>
            </a:extLst>
          </p:cNvPr>
          <p:cNvSpPr>
            <a:spLocks noGrp="1"/>
          </p:cNvSpPr>
          <p:nvPr>
            <p:ph type="body" sz="quarter" idx="33" hasCustomPrompt="1"/>
          </p:nvPr>
        </p:nvSpPr>
        <p:spPr>
          <a:xfrm>
            <a:off x="2510541" y="1516050"/>
            <a:ext cx="1716244" cy="1002534"/>
          </a:xfrm>
          <a:prstGeom prst="rect">
            <a:avLst/>
          </a:prstGeom>
        </p:spPr>
        <p:txBody>
          <a:bodyPr>
            <a:normAutofit/>
          </a:bodyPr>
          <a:lstStyle>
            <a:lvl1pPr marL="0" indent="0" algn="ctr">
              <a:buNone/>
              <a:defRPr sz="6000" b="1">
                <a:solidFill>
                  <a:schemeClr val="tx2"/>
                </a:solidFill>
              </a:defRPr>
            </a:lvl1pPr>
          </a:lstStyle>
          <a:p>
            <a:r>
              <a:rPr lang="en-US"/>
              <a:t>2</a:t>
            </a:r>
          </a:p>
        </p:txBody>
      </p:sp>
      <p:sp>
        <p:nvSpPr>
          <p:cNvPr id="16" name="Text Placeholder 6">
            <a:extLst>
              <a:ext uri="{FF2B5EF4-FFF2-40B4-BE49-F238E27FC236}">
                <a16:creationId xmlns:a16="http://schemas.microsoft.com/office/drawing/2014/main" id="{F03D7804-EB1D-E506-9CA2-AF517231B098}"/>
              </a:ext>
            </a:extLst>
          </p:cNvPr>
          <p:cNvSpPr>
            <a:spLocks noGrp="1"/>
          </p:cNvSpPr>
          <p:nvPr>
            <p:ph type="body" sz="quarter" idx="34"/>
          </p:nvPr>
        </p:nvSpPr>
        <p:spPr>
          <a:xfrm>
            <a:off x="4489886" y="2530533"/>
            <a:ext cx="1716244" cy="2946880"/>
          </a:xfrm>
          <a:prstGeom prst="rect">
            <a:avLst/>
          </a:prstGeom>
          <a:solidFill>
            <a:srgbClr val="55565A"/>
          </a:solidFill>
        </p:spPr>
        <p:txBody>
          <a:bodyPr/>
          <a:lstStyle>
            <a:lvl1pPr marL="0" indent="0">
              <a:buNone/>
              <a:defRPr>
                <a:solidFill>
                  <a:schemeClr val="bg1"/>
                </a:solidFill>
              </a:defRPr>
            </a:lvl1pPr>
          </a:lstStyle>
          <a:p>
            <a:endParaRPr lang="en-US"/>
          </a:p>
        </p:txBody>
      </p:sp>
      <p:sp>
        <p:nvSpPr>
          <p:cNvPr id="17" name="Text Placeholder 7">
            <a:extLst>
              <a:ext uri="{FF2B5EF4-FFF2-40B4-BE49-F238E27FC236}">
                <a16:creationId xmlns:a16="http://schemas.microsoft.com/office/drawing/2014/main" id="{9F5A87CC-F0C1-0D21-BCAF-010EA0B0D6F6}"/>
              </a:ext>
            </a:extLst>
          </p:cNvPr>
          <p:cNvSpPr>
            <a:spLocks noGrp="1"/>
          </p:cNvSpPr>
          <p:nvPr>
            <p:ph type="body" sz="quarter" idx="37" hasCustomPrompt="1"/>
          </p:nvPr>
        </p:nvSpPr>
        <p:spPr>
          <a:xfrm>
            <a:off x="4518718" y="1527999"/>
            <a:ext cx="1699680" cy="1002534"/>
          </a:xfrm>
          <a:prstGeom prst="rect">
            <a:avLst/>
          </a:prstGeom>
        </p:spPr>
        <p:txBody>
          <a:bodyPr>
            <a:normAutofit/>
          </a:bodyPr>
          <a:lstStyle>
            <a:lvl1pPr marL="0" indent="0" algn="ctr">
              <a:buNone/>
              <a:defRPr sz="6000" b="1">
                <a:solidFill>
                  <a:srgbClr val="55565A"/>
                </a:solidFill>
              </a:defRPr>
            </a:lvl1pPr>
          </a:lstStyle>
          <a:p>
            <a:r>
              <a:rPr lang="en-US"/>
              <a:t>3</a:t>
            </a:r>
          </a:p>
        </p:txBody>
      </p:sp>
      <p:sp>
        <p:nvSpPr>
          <p:cNvPr id="18" name="Text Placeholder 8">
            <a:extLst>
              <a:ext uri="{FF2B5EF4-FFF2-40B4-BE49-F238E27FC236}">
                <a16:creationId xmlns:a16="http://schemas.microsoft.com/office/drawing/2014/main" id="{F6F2000C-31D1-1073-0091-1CC04A933387}"/>
              </a:ext>
            </a:extLst>
          </p:cNvPr>
          <p:cNvSpPr>
            <a:spLocks noGrp="1"/>
          </p:cNvSpPr>
          <p:nvPr>
            <p:ph type="body" sz="quarter" idx="38"/>
          </p:nvPr>
        </p:nvSpPr>
        <p:spPr>
          <a:xfrm>
            <a:off x="6482040" y="2530533"/>
            <a:ext cx="1716244" cy="2946880"/>
          </a:xfrm>
          <a:prstGeom prst="rect">
            <a:avLst/>
          </a:prstGeom>
          <a:solidFill>
            <a:srgbClr val="FADC27"/>
          </a:solidFill>
        </p:spPr>
        <p:txBody>
          <a:bodyPr/>
          <a:lstStyle>
            <a:lvl1pPr marL="0" indent="0">
              <a:buNone/>
              <a:defRPr>
                <a:solidFill>
                  <a:schemeClr val="bg1"/>
                </a:solidFill>
              </a:defRPr>
            </a:lvl1pPr>
          </a:lstStyle>
          <a:p>
            <a:endParaRPr lang="en-US"/>
          </a:p>
        </p:txBody>
      </p:sp>
      <p:sp>
        <p:nvSpPr>
          <p:cNvPr id="19" name="Text Placeholder 9">
            <a:extLst>
              <a:ext uri="{FF2B5EF4-FFF2-40B4-BE49-F238E27FC236}">
                <a16:creationId xmlns:a16="http://schemas.microsoft.com/office/drawing/2014/main" id="{0CBD1DD4-BA52-5A23-6DC0-E302537EB3B3}"/>
              </a:ext>
            </a:extLst>
          </p:cNvPr>
          <p:cNvSpPr>
            <a:spLocks noGrp="1"/>
          </p:cNvSpPr>
          <p:nvPr>
            <p:ph type="body" sz="quarter" idx="39" hasCustomPrompt="1"/>
          </p:nvPr>
        </p:nvSpPr>
        <p:spPr>
          <a:xfrm>
            <a:off x="6498063" y="1527999"/>
            <a:ext cx="1699680" cy="1002534"/>
          </a:xfrm>
          <a:prstGeom prst="rect">
            <a:avLst/>
          </a:prstGeom>
        </p:spPr>
        <p:txBody>
          <a:bodyPr>
            <a:normAutofit/>
          </a:bodyPr>
          <a:lstStyle>
            <a:lvl1pPr marL="0" indent="0" algn="ctr">
              <a:buNone/>
              <a:defRPr sz="6000" b="1">
                <a:solidFill>
                  <a:srgbClr val="FADC27"/>
                </a:solidFill>
              </a:defRPr>
            </a:lvl1pPr>
          </a:lstStyle>
          <a:p>
            <a:r>
              <a:rPr lang="en-US"/>
              <a:t>4</a:t>
            </a:r>
          </a:p>
        </p:txBody>
      </p:sp>
      <p:sp>
        <p:nvSpPr>
          <p:cNvPr id="20" name="Text Placeholder 10">
            <a:extLst>
              <a:ext uri="{FF2B5EF4-FFF2-40B4-BE49-F238E27FC236}">
                <a16:creationId xmlns:a16="http://schemas.microsoft.com/office/drawing/2014/main" id="{6D94B209-39F9-EF8F-C313-4E017AF82BC3}"/>
              </a:ext>
            </a:extLst>
          </p:cNvPr>
          <p:cNvSpPr>
            <a:spLocks noGrp="1"/>
          </p:cNvSpPr>
          <p:nvPr>
            <p:ph type="body" sz="quarter" idx="40"/>
          </p:nvPr>
        </p:nvSpPr>
        <p:spPr>
          <a:xfrm>
            <a:off x="8461926" y="2530533"/>
            <a:ext cx="1716244" cy="2946879"/>
          </a:xfrm>
          <a:prstGeom prst="rect">
            <a:avLst/>
          </a:prstGeom>
          <a:solidFill>
            <a:srgbClr val="C00000"/>
          </a:solidFill>
        </p:spPr>
        <p:txBody>
          <a:bodyPr/>
          <a:lstStyle>
            <a:lvl1pPr marL="0" indent="0">
              <a:buNone/>
              <a:defRPr>
                <a:solidFill>
                  <a:schemeClr val="bg1"/>
                </a:solidFill>
              </a:defRPr>
            </a:lvl1pPr>
          </a:lstStyle>
          <a:p>
            <a:endParaRPr lang="en-US"/>
          </a:p>
        </p:txBody>
      </p:sp>
      <p:sp>
        <p:nvSpPr>
          <p:cNvPr id="21" name="Text Placeholder 11">
            <a:extLst>
              <a:ext uri="{FF2B5EF4-FFF2-40B4-BE49-F238E27FC236}">
                <a16:creationId xmlns:a16="http://schemas.microsoft.com/office/drawing/2014/main" id="{B7FF4984-4349-DE70-56DB-86440726E0F5}"/>
              </a:ext>
            </a:extLst>
          </p:cNvPr>
          <p:cNvSpPr>
            <a:spLocks noGrp="1"/>
          </p:cNvSpPr>
          <p:nvPr>
            <p:ph type="body" sz="quarter" idx="42" hasCustomPrompt="1"/>
          </p:nvPr>
        </p:nvSpPr>
        <p:spPr>
          <a:xfrm>
            <a:off x="8461926" y="1527999"/>
            <a:ext cx="1716244" cy="1002534"/>
          </a:xfrm>
          <a:prstGeom prst="rect">
            <a:avLst/>
          </a:prstGeom>
        </p:spPr>
        <p:txBody>
          <a:bodyPr>
            <a:normAutofit/>
          </a:bodyPr>
          <a:lstStyle>
            <a:lvl1pPr marL="0" indent="0" algn="ctr">
              <a:buNone/>
              <a:defRPr sz="6000" b="1">
                <a:solidFill>
                  <a:srgbClr val="C00000"/>
                </a:solidFill>
              </a:defRPr>
            </a:lvl1pPr>
          </a:lstStyle>
          <a:p>
            <a:r>
              <a:rPr lang="en-US"/>
              <a:t>5</a:t>
            </a:r>
          </a:p>
        </p:txBody>
      </p:sp>
    </p:spTree>
    <p:extLst>
      <p:ext uri="{BB962C8B-B14F-4D97-AF65-F5344CB8AC3E}">
        <p14:creationId xmlns:p14="http://schemas.microsoft.com/office/powerpoint/2010/main" val="324242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0B89-5E5F-4F54-E3F0-EE4D080A05EE}"/>
              </a:ext>
            </a:extLst>
          </p:cNvPr>
          <p:cNvSpPr>
            <a:spLocks noGrp="1"/>
          </p:cNvSpPr>
          <p:nvPr>
            <p:ph type="title"/>
          </p:nvPr>
        </p:nvSpPr>
        <p:spPr>
          <a:xfrm>
            <a:off x="517846" y="500248"/>
            <a:ext cx="10624752" cy="745157"/>
          </a:xfrm>
          <a:prstGeom prst="rect">
            <a:avLst/>
          </a:prstGeom>
        </p:spPr>
        <p:txBody>
          <a:bodyPr/>
          <a:lstStyle>
            <a:lvl1pPr>
              <a:defRPr>
                <a:solidFill>
                  <a:schemeClr val="accent5"/>
                </a:solidFill>
              </a:defRPr>
            </a:lvl1pPr>
          </a:lstStyle>
          <a:p>
            <a:endParaRPr lang="en-US"/>
          </a:p>
        </p:txBody>
      </p:sp>
      <p:sp>
        <p:nvSpPr>
          <p:cNvPr id="5" name="Text Placeholder 2">
            <a:extLst>
              <a:ext uri="{FF2B5EF4-FFF2-40B4-BE49-F238E27FC236}">
                <a16:creationId xmlns:a16="http://schemas.microsoft.com/office/drawing/2014/main" id="{882CB0DD-50BE-0EDB-4C54-CFBA99B282CF}"/>
              </a:ext>
            </a:extLst>
          </p:cNvPr>
          <p:cNvSpPr>
            <a:spLocks noGrp="1"/>
          </p:cNvSpPr>
          <p:nvPr>
            <p:ph type="body" sz="quarter" idx="18"/>
          </p:nvPr>
        </p:nvSpPr>
        <p:spPr>
          <a:xfrm>
            <a:off x="1489636" y="1691503"/>
            <a:ext cx="9652959" cy="755457"/>
          </a:xfrm>
          <a:prstGeom prst="rect">
            <a:avLst/>
          </a:prstGeom>
        </p:spPr>
        <p:txBody>
          <a:bodyPr anchor="ctr"/>
          <a:lstStyle>
            <a:lvl1pPr marL="0" indent="0">
              <a:buNone/>
              <a:defRPr b="1">
                <a:solidFill>
                  <a:schemeClr val="accent5"/>
                </a:solidFill>
              </a:defRPr>
            </a:lvl1pPr>
          </a:lstStyle>
          <a:p>
            <a:endParaRPr lang="en-US"/>
          </a:p>
        </p:txBody>
      </p:sp>
      <p:sp>
        <p:nvSpPr>
          <p:cNvPr id="6" name="Text Placeholder 3">
            <a:extLst>
              <a:ext uri="{FF2B5EF4-FFF2-40B4-BE49-F238E27FC236}">
                <a16:creationId xmlns:a16="http://schemas.microsoft.com/office/drawing/2014/main" id="{1874D4F7-B072-2BB4-0EDB-7B5FE2A0098F}"/>
              </a:ext>
            </a:extLst>
          </p:cNvPr>
          <p:cNvSpPr>
            <a:spLocks noGrp="1"/>
          </p:cNvSpPr>
          <p:nvPr>
            <p:ph type="body" sz="quarter" idx="30" hasCustomPrompt="1"/>
          </p:nvPr>
        </p:nvSpPr>
        <p:spPr>
          <a:xfrm>
            <a:off x="517847" y="1691503"/>
            <a:ext cx="971790" cy="755457"/>
          </a:xfrm>
          <a:prstGeom prst="rect">
            <a:avLst/>
          </a:prstGeom>
          <a:solidFill>
            <a:schemeClr val="tx1"/>
          </a:solidFill>
        </p:spPr>
        <p:txBody>
          <a:bodyPr anchor="ctr">
            <a:normAutofit/>
          </a:bodyPr>
          <a:lstStyle>
            <a:lvl1pPr marL="0" indent="0" algn="ctr">
              <a:buNone/>
              <a:defRPr sz="4400" b="1">
                <a:solidFill>
                  <a:schemeClr val="bg1"/>
                </a:solidFill>
              </a:defRPr>
            </a:lvl1pPr>
          </a:lstStyle>
          <a:p>
            <a:r>
              <a:rPr lang="en-US"/>
              <a:t>1</a:t>
            </a:r>
          </a:p>
        </p:txBody>
      </p:sp>
      <p:sp>
        <p:nvSpPr>
          <p:cNvPr id="7" name="Text Placeholder 4">
            <a:extLst>
              <a:ext uri="{FF2B5EF4-FFF2-40B4-BE49-F238E27FC236}">
                <a16:creationId xmlns:a16="http://schemas.microsoft.com/office/drawing/2014/main" id="{ABC58D06-73B1-AADE-26FC-8FF736E46FD6}"/>
              </a:ext>
            </a:extLst>
          </p:cNvPr>
          <p:cNvSpPr>
            <a:spLocks noGrp="1"/>
          </p:cNvSpPr>
          <p:nvPr>
            <p:ph type="body" sz="quarter" idx="31"/>
          </p:nvPr>
        </p:nvSpPr>
        <p:spPr>
          <a:xfrm>
            <a:off x="1489637" y="2893059"/>
            <a:ext cx="9652960" cy="755457"/>
          </a:xfrm>
          <a:prstGeom prst="rect">
            <a:avLst/>
          </a:prstGeom>
        </p:spPr>
        <p:txBody>
          <a:bodyPr anchor="ctr"/>
          <a:lstStyle>
            <a:lvl1pPr marL="0" indent="0">
              <a:buNone/>
              <a:defRPr b="1">
                <a:solidFill>
                  <a:schemeClr val="accent5"/>
                </a:solidFill>
              </a:defRPr>
            </a:lvl1pPr>
          </a:lstStyle>
          <a:p>
            <a:endParaRPr lang="en-US"/>
          </a:p>
        </p:txBody>
      </p:sp>
      <p:sp>
        <p:nvSpPr>
          <p:cNvPr id="8" name="Text Placeholder 5">
            <a:extLst>
              <a:ext uri="{FF2B5EF4-FFF2-40B4-BE49-F238E27FC236}">
                <a16:creationId xmlns:a16="http://schemas.microsoft.com/office/drawing/2014/main" id="{5E797C20-83A0-3FF7-0418-49C0D8602EB6}"/>
              </a:ext>
            </a:extLst>
          </p:cNvPr>
          <p:cNvSpPr>
            <a:spLocks noGrp="1"/>
          </p:cNvSpPr>
          <p:nvPr>
            <p:ph type="body" sz="quarter" idx="33" hasCustomPrompt="1"/>
          </p:nvPr>
        </p:nvSpPr>
        <p:spPr>
          <a:xfrm>
            <a:off x="517846" y="2899393"/>
            <a:ext cx="971790" cy="755457"/>
          </a:xfrm>
          <a:prstGeom prst="rect">
            <a:avLst/>
          </a:prstGeom>
          <a:solidFill>
            <a:srgbClr val="55565A"/>
          </a:solidFill>
        </p:spPr>
        <p:txBody>
          <a:bodyPr anchor="ctr">
            <a:normAutofit/>
          </a:bodyPr>
          <a:lstStyle>
            <a:lvl1pPr marL="0" indent="0" algn="ctr">
              <a:buNone/>
              <a:defRPr sz="4400" b="1">
                <a:solidFill>
                  <a:schemeClr val="bg1"/>
                </a:solidFill>
              </a:defRPr>
            </a:lvl1pPr>
          </a:lstStyle>
          <a:p>
            <a:r>
              <a:rPr lang="en-US"/>
              <a:t>2</a:t>
            </a:r>
          </a:p>
        </p:txBody>
      </p:sp>
      <p:sp>
        <p:nvSpPr>
          <p:cNvPr id="9" name="Text Placeholder 6">
            <a:extLst>
              <a:ext uri="{FF2B5EF4-FFF2-40B4-BE49-F238E27FC236}">
                <a16:creationId xmlns:a16="http://schemas.microsoft.com/office/drawing/2014/main" id="{977C72E1-D1F6-63DF-2B77-09FE366DC658}"/>
              </a:ext>
            </a:extLst>
          </p:cNvPr>
          <p:cNvSpPr>
            <a:spLocks noGrp="1"/>
          </p:cNvSpPr>
          <p:nvPr>
            <p:ph type="body" sz="quarter" idx="34"/>
          </p:nvPr>
        </p:nvSpPr>
        <p:spPr>
          <a:xfrm>
            <a:off x="1489635" y="4094614"/>
            <a:ext cx="9652960" cy="755457"/>
          </a:xfrm>
          <a:prstGeom prst="rect">
            <a:avLst/>
          </a:prstGeom>
        </p:spPr>
        <p:txBody>
          <a:bodyPr anchor="ctr"/>
          <a:lstStyle>
            <a:lvl1pPr marL="0" indent="0">
              <a:buNone/>
              <a:defRPr b="1">
                <a:solidFill>
                  <a:schemeClr val="accent5"/>
                </a:solidFill>
              </a:defRPr>
            </a:lvl1pPr>
          </a:lstStyle>
          <a:p>
            <a:endParaRPr lang="en-US"/>
          </a:p>
        </p:txBody>
      </p:sp>
      <p:sp>
        <p:nvSpPr>
          <p:cNvPr id="10" name="Text Placeholder 7">
            <a:extLst>
              <a:ext uri="{FF2B5EF4-FFF2-40B4-BE49-F238E27FC236}">
                <a16:creationId xmlns:a16="http://schemas.microsoft.com/office/drawing/2014/main" id="{1B273F4C-3BA1-387F-D27C-F7040A12F32E}"/>
              </a:ext>
            </a:extLst>
          </p:cNvPr>
          <p:cNvSpPr>
            <a:spLocks noGrp="1"/>
          </p:cNvSpPr>
          <p:nvPr>
            <p:ph type="body" sz="quarter" idx="36" hasCustomPrompt="1"/>
          </p:nvPr>
        </p:nvSpPr>
        <p:spPr>
          <a:xfrm>
            <a:off x="517845" y="4094614"/>
            <a:ext cx="971790" cy="755457"/>
          </a:xfrm>
          <a:prstGeom prst="rect">
            <a:avLst/>
          </a:prstGeom>
          <a:solidFill>
            <a:srgbClr val="207CC2"/>
          </a:solidFill>
        </p:spPr>
        <p:txBody>
          <a:bodyPr anchor="ctr">
            <a:normAutofit/>
          </a:bodyPr>
          <a:lstStyle>
            <a:lvl1pPr marL="0" indent="0" algn="ctr">
              <a:buNone/>
              <a:defRPr sz="4400" b="1">
                <a:solidFill>
                  <a:schemeClr val="bg1"/>
                </a:solidFill>
              </a:defRPr>
            </a:lvl1pPr>
          </a:lstStyle>
          <a:p>
            <a:r>
              <a:rPr lang="en-US"/>
              <a:t>3</a:t>
            </a:r>
          </a:p>
        </p:txBody>
      </p:sp>
    </p:spTree>
    <p:extLst>
      <p:ext uri="{BB962C8B-B14F-4D97-AF65-F5344CB8AC3E}">
        <p14:creationId xmlns:p14="http://schemas.microsoft.com/office/powerpoint/2010/main" val="13962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with pie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48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745E-8176-87E0-4349-B7BE94FFDFC2}"/>
              </a:ext>
            </a:extLst>
          </p:cNvPr>
          <p:cNvSpPr>
            <a:spLocks noGrp="1"/>
          </p:cNvSpPr>
          <p:nvPr>
            <p:ph type="ctrTitle"/>
          </p:nvPr>
        </p:nvSpPr>
        <p:spPr>
          <a:xfrm>
            <a:off x="517846" y="464621"/>
            <a:ext cx="9051235" cy="2423491"/>
          </a:xfrm>
          <a:prstGeom prst="rect">
            <a:avLst/>
          </a:prstGeom>
        </p:spPr>
        <p:txBody>
          <a:bodyPr anchor="b"/>
          <a:lstStyle>
            <a:lvl1pPr algn="l">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4264EB3-FD95-428B-5CC7-3F7E408742AD}"/>
              </a:ext>
            </a:extLst>
          </p:cNvPr>
          <p:cNvSpPr>
            <a:spLocks noGrp="1"/>
          </p:cNvSpPr>
          <p:nvPr>
            <p:ph type="subTitle" idx="1"/>
          </p:nvPr>
        </p:nvSpPr>
        <p:spPr>
          <a:xfrm>
            <a:off x="517846" y="3256223"/>
            <a:ext cx="9051235" cy="168065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1327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png"/><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5B12524-0FE2-6E98-D63B-8B36FC865F6A}"/>
              </a:ext>
            </a:extLst>
          </p:cNvPr>
          <p:cNvSpPr txBox="1">
            <a:spLocks/>
          </p:cNvSpPr>
          <p:nvPr userDrawn="1"/>
        </p:nvSpPr>
        <p:spPr>
          <a:xfrm>
            <a:off x="8229600" y="6351742"/>
            <a:ext cx="3677997" cy="211496"/>
          </a:xfrm>
          <a:prstGeom prst="rect">
            <a:avLst/>
          </a:prstGeom>
        </p:spPr>
        <p:txBody>
          <a:bodyPr vert="horz" lIns="91440" tIns="45720" rIns="91440" bIns="45720" rtlCol="0" anchor="b"/>
          <a:lstStyle>
            <a:defPPr>
              <a:defRPr lang="en-US"/>
            </a:defPPr>
            <a:lvl1pPr marL="0" algn="l" defTabSz="457200" rtl="0" eaLnBrk="1" latinLnBrk="0" hangingPunct="1">
              <a:defRPr sz="1800" kern="1200">
                <a:solidFill>
                  <a:schemeClr val="tx1"/>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a:solidFill>
                  <a:schemeClr val="bg1"/>
                </a:solidFill>
                <a:latin typeface="Arial" panose="020B0604020202020204" pitchFamily="34" charset="0"/>
                <a:cs typeface="Arial" panose="020B0604020202020204" pitchFamily="34" charset="0"/>
              </a:rPr>
              <a:t>© 2026 TASB, Inc. All rights reserved.</a:t>
            </a:r>
          </a:p>
        </p:txBody>
      </p:sp>
      <p:pic>
        <p:nvPicPr>
          <p:cNvPr id="6" name="Picture 5">
            <a:extLst>
              <a:ext uri="{FF2B5EF4-FFF2-40B4-BE49-F238E27FC236}">
                <a16:creationId xmlns:a16="http://schemas.microsoft.com/office/drawing/2014/main" id="{CA3F65B5-4DBC-0D41-BDE2-0996514E9A69}"/>
              </a:ext>
            </a:extLst>
          </p:cNvPr>
          <p:cNvPicPr>
            <a:picLocks noChangeAspect="1"/>
          </p:cNvPicPr>
          <p:nvPr userDrawn="1"/>
        </p:nvPicPr>
        <p:blipFill>
          <a:blip r:embed="rId27"/>
          <a:stretch>
            <a:fillRect/>
          </a:stretch>
        </p:blipFill>
        <p:spPr>
          <a:xfrm>
            <a:off x="284403" y="5933674"/>
            <a:ext cx="1871634" cy="798645"/>
          </a:xfrm>
          <a:prstGeom prst="rect">
            <a:avLst/>
          </a:prstGeom>
        </p:spPr>
      </p:pic>
    </p:spTree>
    <p:extLst>
      <p:ext uri="{BB962C8B-B14F-4D97-AF65-F5344CB8AC3E}">
        <p14:creationId xmlns:p14="http://schemas.microsoft.com/office/powerpoint/2010/main" val="1938886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82" r:id="rId6"/>
    <p:sldLayoutId id="2147483683" r:id="rId7"/>
    <p:sldLayoutId id="2147483677" r:id="rId8"/>
    <p:sldLayoutId id="2147483649" r:id="rId9"/>
    <p:sldLayoutId id="2147483650" r:id="rId10"/>
    <p:sldLayoutId id="2147483652" r:id="rId11"/>
    <p:sldLayoutId id="2147483654" r:id="rId12"/>
    <p:sldLayoutId id="2147483679" r:id="rId13"/>
    <p:sldLayoutId id="2147483684" r:id="rId14"/>
    <p:sldLayoutId id="2147483685" r:id="rId15"/>
    <p:sldLayoutId id="2147483655" r:id="rId16"/>
    <p:sldLayoutId id="2147483665" r:id="rId17"/>
    <p:sldLayoutId id="2147483667" r:id="rId18"/>
    <p:sldLayoutId id="2147483668" r:id="rId19"/>
    <p:sldLayoutId id="2147483669" r:id="rId20"/>
    <p:sldLayoutId id="2147483681" r:id="rId21"/>
    <p:sldLayoutId id="2147483688" r:id="rId22"/>
    <p:sldLayoutId id="2147483689" r:id="rId23"/>
    <p:sldLayoutId id="2147483670" r:id="rId24"/>
    <p:sldLayoutId id="2147483671"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4" userDrawn="1">
          <p15:clr>
            <a:srgbClr val="F26B43"/>
          </p15:clr>
        </p15:guide>
        <p15:guide id="2" orient="horz" pos="3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827448"/>
      </p:ext>
    </p:extLst>
  </p:cSld>
  <p:clrMap bg1="lt1" tx1="dk1" bg2="lt2" tx2="dk2" accent1="accent1" accent2="accent2" accent3="accent3" accent4="accent4" accent5="accent5" accent6="accent6" hlink="hlink" folHlink="folHlink"/>
  <p:sldLayoutIdLst>
    <p:sldLayoutId id="2147483692" r:id="rId1"/>
    <p:sldLayoutId id="2147483701" r:id="rId2"/>
    <p:sldLayoutId id="2147483702" r:id="rId3"/>
    <p:sldLayoutId id="2147483703" r:id="rId4"/>
    <p:sldLayoutId id="2147483704"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E20D26CC-9772-8BE7-8BBD-A8F79E05F8E3}"/>
              </a:ext>
            </a:extLst>
          </p:cNvPr>
          <p:cNvSpPr txBox="1">
            <a:spLocks/>
          </p:cNvSpPr>
          <p:nvPr userDrawn="1"/>
        </p:nvSpPr>
        <p:spPr>
          <a:xfrm>
            <a:off x="8229600" y="6351742"/>
            <a:ext cx="3677997" cy="211496"/>
          </a:xfrm>
          <a:prstGeom prst="rect">
            <a:avLst/>
          </a:prstGeom>
        </p:spPr>
        <p:txBody>
          <a:bodyPr vert="horz" lIns="91440" tIns="45720" rIns="91440" bIns="45720" rtlCol="0" anchor="b"/>
          <a:lstStyle>
            <a:defPPr>
              <a:defRPr lang="en-US"/>
            </a:defPPr>
            <a:lvl1pPr marL="0" algn="l" defTabSz="457200" rtl="0" eaLnBrk="1" latinLnBrk="0" hangingPunct="1">
              <a:defRPr sz="1800" kern="1200">
                <a:solidFill>
                  <a:schemeClr val="tx1"/>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a:solidFill>
                  <a:schemeClr val="tx1"/>
                </a:solidFill>
                <a:latin typeface="Arial" panose="020B0604020202020204" pitchFamily="34" charset="0"/>
                <a:cs typeface="Arial" panose="020B0604020202020204" pitchFamily="34" charset="0"/>
              </a:rPr>
              <a:t>© 2026 TASB, Inc. All rights reserved.</a:t>
            </a:r>
          </a:p>
        </p:txBody>
      </p:sp>
      <p:pic>
        <p:nvPicPr>
          <p:cNvPr id="4" name="Picture 3">
            <a:extLst>
              <a:ext uri="{FF2B5EF4-FFF2-40B4-BE49-F238E27FC236}">
                <a16:creationId xmlns:a16="http://schemas.microsoft.com/office/drawing/2014/main" id="{494D26FE-10FF-1F95-939D-89358D7EC548}"/>
              </a:ext>
            </a:extLst>
          </p:cNvPr>
          <p:cNvPicPr>
            <a:picLocks noChangeAspect="1"/>
          </p:cNvPicPr>
          <p:nvPr userDrawn="1"/>
        </p:nvPicPr>
        <p:blipFill>
          <a:blip r:embed="rId11"/>
          <a:stretch>
            <a:fillRect/>
          </a:stretch>
        </p:blipFill>
        <p:spPr>
          <a:xfrm>
            <a:off x="331329" y="5933674"/>
            <a:ext cx="1871634" cy="798645"/>
          </a:xfrm>
          <a:prstGeom prst="rect">
            <a:avLst/>
          </a:prstGeom>
        </p:spPr>
      </p:pic>
    </p:spTree>
    <p:extLst>
      <p:ext uri="{BB962C8B-B14F-4D97-AF65-F5344CB8AC3E}">
        <p14:creationId xmlns:p14="http://schemas.microsoft.com/office/powerpoint/2010/main" val="144400171"/>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0.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2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25.sv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25.sv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25.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21.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22.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4.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4.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25.svg"/><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45.xml"/><Relationship Id="rId5" Type="http://schemas.openxmlformats.org/officeDocument/2006/relationships/image" Target="../media/image33.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image" Target="../media/image25.svg"/><Relationship Id="rId4" Type="http://schemas.openxmlformats.org/officeDocument/2006/relationships/image" Target="../media/image36.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25.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9.xml"/><Relationship Id="rId5" Type="http://schemas.openxmlformats.org/officeDocument/2006/relationships/image" Target="../media/image34.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51.xml"/><Relationship Id="rId5" Type="http://schemas.openxmlformats.org/officeDocument/2006/relationships/image" Target="../media/image34.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501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3" name="Title 2">
            <a:extLst>
              <a:ext uri="{FF2B5EF4-FFF2-40B4-BE49-F238E27FC236}">
                <a16:creationId xmlns:a16="http://schemas.microsoft.com/office/drawing/2014/main" id="{CB6170DF-77CF-5D30-7106-E5DE9A8730FF}"/>
              </a:ext>
            </a:extLst>
          </p:cNvPr>
          <p:cNvSpPr>
            <a:spLocks noGrp="1"/>
          </p:cNvSpPr>
          <p:nvPr>
            <p:ph type="title"/>
          </p:nvPr>
        </p:nvSpPr>
        <p:spPr/>
        <p:txBody>
          <a:bodyPr/>
          <a:lstStyle/>
          <a:p>
            <a:r>
              <a:rPr lang="en-US"/>
              <a:t>Key A-F Design Commitments</a:t>
            </a:r>
          </a:p>
        </p:txBody>
      </p:sp>
      <p:sp>
        <p:nvSpPr>
          <p:cNvPr id="238" name="Google Shape;238;g3bb46e28b82_0_1091"/>
          <p:cNvSpPr txBox="1">
            <a:spLocks noGrp="1"/>
          </p:cNvSpPr>
          <p:nvPr>
            <p:ph idx="1"/>
          </p:nvPr>
        </p:nvSpPr>
        <p:spPr>
          <a:xfrm>
            <a:off x="517846" y="1295400"/>
            <a:ext cx="10729274" cy="4541520"/>
          </a:xfrm>
          <a:prstGeom prst="rect">
            <a:avLst/>
          </a:prstGeom>
          <a:noFill/>
          <a:ln>
            <a:noFill/>
          </a:ln>
        </p:spPr>
        <p:txBody>
          <a:bodyPr spcFirstLastPara="1" wrap="square" lIns="91425" tIns="45700" rIns="91425" bIns="45700" anchor="t" anchorCtr="0">
            <a:noAutofit/>
          </a:bodyPr>
          <a:lstStyle/>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Ratings reflect </a:t>
            </a:r>
            <a:r>
              <a:rPr lang="en-US" sz="2400" b="0">
                <a:solidFill>
                  <a:schemeClr val="tx2"/>
                </a:solidFill>
                <a:latin typeface="Franklin Gothic Heavy" panose="020B0903020102020204" pitchFamily="34" charset="0"/>
                <a:ea typeface="Open Sans"/>
                <a:cs typeface="Open Sans"/>
                <a:sym typeface="Open Sans"/>
              </a:rPr>
              <a:t>better of achievement </a:t>
            </a:r>
            <a:r>
              <a:rPr lang="en-US" sz="2400" b="0">
                <a:solidFill>
                  <a:schemeClr val="dk1"/>
                </a:solidFill>
                <a:ea typeface="Open Sans"/>
                <a:cs typeface="Open Sans"/>
                <a:sym typeface="Open Sans"/>
              </a:rPr>
              <a:t>or </a:t>
            </a:r>
            <a:r>
              <a:rPr lang="en-US" sz="2400">
                <a:solidFill>
                  <a:schemeClr val="tx2"/>
                </a:solidFill>
                <a:latin typeface="Franklin Gothic Heavy" panose="020B0903020102020204" pitchFamily="34" charset="0"/>
                <a:ea typeface="Open Sans"/>
                <a:cs typeface="Open Sans"/>
                <a:sym typeface="Open Sans"/>
              </a:rPr>
              <a:t>progress</a:t>
            </a:r>
            <a:endParaRPr sz="2400">
              <a:solidFill>
                <a:schemeClr val="tx2"/>
              </a:solidFill>
              <a:latin typeface="Franklin Gothic Heavy" panose="020B0903020102020204" pitchFamily="34" charset="0"/>
              <a:ea typeface="Open Sans"/>
              <a:cs typeface="Open Sans"/>
            </a:endParaRPr>
          </a:p>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Performance is evaluated through </a:t>
            </a:r>
            <a:r>
              <a:rPr lang="en-US" sz="2400">
                <a:solidFill>
                  <a:schemeClr val="tx2"/>
                </a:solidFill>
                <a:latin typeface="Franklin Gothic Heavy" panose="020B0903020102020204" pitchFamily="34" charset="0"/>
                <a:ea typeface="Open Sans"/>
                <a:cs typeface="Open Sans"/>
                <a:sym typeface="Open Sans"/>
              </a:rPr>
              <a:t>multiple valid measures</a:t>
            </a:r>
            <a:endParaRPr sz="2400">
              <a:solidFill>
                <a:schemeClr val="tx2"/>
              </a:solidFill>
              <a:latin typeface="Franklin Gothic Heavy" panose="020B0903020102020204" pitchFamily="34" charset="0"/>
              <a:ea typeface="Open Sans"/>
              <a:cs typeface="Open Sans"/>
            </a:endParaRPr>
          </a:p>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Progress evaluates </a:t>
            </a:r>
            <a:r>
              <a:rPr lang="en-US" sz="2400">
                <a:solidFill>
                  <a:schemeClr val="tx2"/>
                </a:solidFill>
                <a:latin typeface="Franklin Gothic Heavy" panose="020B0903020102020204" pitchFamily="34" charset="0"/>
                <a:ea typeface="Open Sans"/>
                <a:cs typeface="Open Sans"/>
                <a:sym typeface="Open Sans"/>
              </a:rPr>
              <a:t>growth</a:t>
            </a:r>
            <a:r>
              <a:rPr lang="en-US" sz="2400" b="0">
                <a:solidFill>
                  <a:schemeClr val="dk1"/>
                </a:solidFill>
                <a:ea typeface="Open Sans"/>
                <a:cs typeface="Open Sans"/>
                <a:sym typeface="Open Sans"/>
              </a:rPr>
              <a:t> in multiple ways</a:t>
            </a:r>
            <a:endParaRPr sz="2400"/>
          </a:p>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“A” reflects performance consistent with reaching long-term student goals</a:t>
            </a:r>
            <a:endParaRPr sz="2400"/>
          </a:p>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“C” reflects average performance for the baseline year</a:t>
            </a:r>
            <a:endParaRPr sz="2400"/>
          </a:p>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Ratings are based on </a:t>
            </a:r>
            <a:r>
              <a:rPr lang="en-US" sz="2400">
                <a:solidFill>
                  <a:schemeClr val="tx2"/>
                </a:solidFill>
                <a:latin typeface="Franklin Gothic Heavy" panose="020B0903020102020204" pitchFamily="34" charset="0"/>
                <a:ea typeface="Open Sans"/>
                <a:cs typeface="Open Sans"/>
                <a:sym typeface="Open Sans"/>
              </a:rPr>
              <a:t>defined criteria</a:t>
            </a:r>
            <a:r>
              <a:rPr lang="en-US" sz="2400" b="0">
                <a:solidFill>
                  <a:schemeClr val="dk1"/>
                </a:solidFill>
                <a:ea typeface="Open Sans"/>
                <a:cs typeface="Open Sans"/>
                <a:sym typeface="Open Sans"/>
              </a:rPr>
              <a:t>, not a fixed distribution</a:t>
            </a:r>
            <a:endParaRPr sz="2400"/>
          </a:p>
          <a:p>
            <a:pPr marL="457200" lvl="0" indent="-431800" algn="l" rtl="0">
              <a:lnSpc>
                <a:spcPct val="110000"/>
              </a:lnSpc>
              <a:spcBef>
                <a:spcPts val="600"/>
              </a:spcBef>
              <a:spcAft>
                <a:spcPts val="1200"/>
              </a:spcAft>
              <a:buSzPct val="80000"/>
              <a:buFont typeface="Calibri"/>
              <a:buAutoNum type="arabicPeriod"/>
            </a:pPr>
            <a:r>
              <a:rPr lang="en-US" sz="2400" b="0">
                <a:solidFill>
                  <a:schemeClr val="dk1"/>
                </a:solidFill>
                <a:ea typeface="Open Sans"/>
                <a:cs typeface="Open Sans"/>
                <a:sym typeface="Open Sans"/>
              </a:rPr>
              <a:t>The system design remains </a:t>
            </a:r>
            <a:r>
              <a:rPr lang="en-US" sz="2400">
                <a:solidFill>
                  <a:schemeClr val="tx2"/>
                </a:solidFill>
                <a:latin typeface="Franklin Gothic Heavy" panose="020B0903020102020204" pitchFamily="34" charset="0"/>
                <a:ea typeface="Open Sans"/>
                <a:cs typeface="Open Sans"/>
                <a:sym typeface="Open Sans"/>
              </a:rPr>
              <a:t>static</a:t>
            </a:r>
            <a:r>
              <a:rPr lang="en-US" sz="2400" b="0">
                <a:solidFill>
                  <a:schemeClr val="dk1"/>
                </a:solidFill>
                <a:ea typeface="Open Sans"/>
                <a:cs typeface="Open Sans"/>
                <a:sym typeface="Open Sans"/>
              </a:rPr>
              <a:t> in most years </a:t>
            </a:r>
            <a:endParaRPr sz="2400"/>
          </a:p>
          <a:p>
            <a:pPr marL="228600" lvl="0" indent="-50800" algn="l" rtl="0">
              <a:lnSpc>
                <a:spcPct val="90000"/>
              </a:lnSpc>
              <a:spcBef>
                <a:spcPts val="600"/>
              </a:spcBef>
              <a:spcAft>
                <a:spcPts val="1200"/>
              </a:spcAft>
              <a:buClr>
                <a:schemeClr val="accent2"/>
              </a:buClr>
              <a:buSzPts val="2800"/>
              <a:buNone/>
            </a:pPr>
            <a:endParaRPr/>
          </a:p>
        </p:txBody>
      </p:sp>
    </p:spTree>
    <p:custDataLst>
      <p:tags r:id="rId1"/>
    </p:custDataLst>
    <p:extLst>
      <p:ext uri="{BB962C8B-B14F-4D97-AF65-F5344CB8AC3E}">
        <p14:creationId xmlns:p14="http://schemas.microsoft.com/office/powerpoint/2010/main" val="92413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3bb46e28b82_0_3794"/>
          <p:cNvSpPr txBox="1">
            <a:spLocks noGrp="1"/>
          </p:cNvSpPr>
          <p:nvPr>
            <p:ph type="title"/>
          </p:nvPr>
        </p:nvSpPr>
        <p:spPr>
          <a:xfrm>
            <a:off x="517846" y="432585"/>
            <a:ext cx="11258236" cy="812861"/>
          </a:xfrm>
          <a:prstGeom prst="rect">
            <a:avLst/>
          </a:prstGeom>
          <a:noFill/>
          <a:ln>
            <a:noFill/>
          </a:ln>
        </p:spPr>
        <p:txBody>
          <a:bodyPr spcFirstLastPara="1" wrap="square" lIns="0" tIns="195400" rIns="0" bIns="0" anchor="ctr" anchorCtr="0">
            <a:spAutoFit/>
          </a:bodyPr>
          <a:lstStyle/>
          <a:p>
            <a:pPr marL="12700" lvl="0" indent="0" rtl="0">
              <a:lnSpc>
                <a:spcPct val="100000"/>
              </a:lnSpc>
              <a:spcBef>
                <a:spcPts val="0"/>
              </a:spcBef>
              <a:spcAft>
                <a:spcPts val="0"/>
              </a:spcAft>
              <a:buClr>
                <a:schemeClr val="lt1"/>
              </a:buClr>
              <a:buSzPts val="3600"/>
              <a:buFont typeface="Calibri"/>
              <a:buNone/>
            </a:pPr>
            <a:r>
              <a:rPr lang="en-US" sz="4000"/>
              <a:t>The </a:t>
            </a:r>
            <a:r>
              <a:rPr lang="en-US" sz="4000">
                <a:ea typeface="Calibri"/>
                <a:cs typeface="Calibri"/>
                <a:sym typeface="Calibri"/>
              </a:rPr>
              <a:t>A–F </a:t>
            </a:r>
            <a:r>
              <a:rPr lang="en-US" sz="4000"/>
              <a:t>system remains the same for 5 years.</a:t>
            </a:r>
            <a:endParaRPr sz="4000">
              <a:ea typeface="Calibri"/>
              <a:cs typeface="Calibri"/>
              <a:sym typeface="Calibri"/>
            </a:endParaRPr>
          </a:p>
        </p:txBody>
      </p:sp>
      <p:sp>
        <p:nvSpPr>
          <p:cNvPr id="8" name="Content Placeholder 7" hidden="1">
            <a:extLst>
              <a:ext uri="{FF2B5EF4-FFF2-40B4-BE49-F238E27FC236}">
                <a16:creationId xmlns:a16="http://schemas.microsoft.com/office/drawing/2014/main" id="{77030ACC-4A56-C7CE-DF58-11769A7831CB}"/>
              </a:ext>
            </a:extLst>
          </p:cNvPr>
          <p:cNvSpPr>
            <a:spLocks noGrp="1"/>
          </p:cNvSpPr>
          <p:nvPr>
            <p:ph idx="1"/>
          </p:nvPr>
        </p:nvSpPr>
        <p:spPr/>
        <p:txBody>
          <a:bodyPr/>
          <a:lstStyle/>
          <a:p>
            <a:endParaRPr lang="en-US"/>
          </a:p>
        </p:txBody>
      </p:sp>
      <p:sp>
        <p:nvSpPr>
          <p:cNvPr id="519" name="Google Shape;519;g3bb46e28b82_0_3794"/>
          <p:cNvSpPr txBox="1"/>
          <p:nvPr/>
        </p:nvSpPr>
        <p:spPr>
          <a:xfrm>
            <a:off x="606564" y="1430141"/>
            <a:ext cx="11080800" cy="1251176"/>
          </a:xfrm>
          <a:prstGeom prst="rect">
            <a:avLst/>
          </a:prstGeom>
          <a:noFill/>
          <a:ln>
            <a:noFill/>
          </a:ln>
        </p:spPr>
        <p:txBody>
          <a:bodyPr spcFirstLastPara="1" wrap="square" lIns="0" tIns="53975" rIns="0" bIns="0" anchor="t" anchorCtr="0">
            <a:spAutoFit/>
          </a:bodyPr>
          <a:lstStyle/>
          <a:p>
            <a:pPr marL="12700" marR="5080" lvl="0" indent="0" algn="l" rtl="0">
              <a:lnSpc>
                <a:spcPct val="107916"/>
              </a:lnSpc>
              <a:spcBef>
                <a:spcPts val="0"/>
              </a:spcBef>
              <a:spcAft>
                <a:spcPts val="0"/>
              </a:spcAft>
              <a:buClr>
                <a:srgbClr val="0D6CB8"/>
              </a:buClr>
              <a:buSzPts val="2400"/>
              <a:buFont typeface="Calibri"/>
              <a:buNone/>
            </a:pPr>
            <a:r>
              <a:rPr lang="en-US" sz="2400" b="0" i="0" u="none" strike="noStrike" cap="none">
                <a:solidFill>
                  <a:srgbClr val="0D6CB8"/>
                </a:solidFill>
                <a:ea typeface="Calibri"/>
                <a:cs typeface="Calibri"/>
                <a:sym typeface="Calibri"/>
              </a:rPr>
              <a:t>TEA doesn't keep changing the bar, as this allows for better year-over-year comparisons. But they continuously review feedback to make design changes once every five years.</a:t>
            </a:r>
            <a:endParaRPr sz="2400" b="0" i="0" u="none" strike="noStrike" cap="none">
              <a:solidFill>
                <a:srgbClr val="000000"/>
              </a:solidFill>
              <a:ea typeface="Calibri"/>
              <a:cs typeface="Calibri"/>
              <a:sym typeface="Calibri"/>
            </a:endParaRPr>
          </a:p>
        </p:txBody>
      </p:sp>
      <p:grpSp>
        <p:nvGrpSpPr>
          <p:cNvPr id="520" name="Google Shape;520;g3bb46e28b82_0_3794"/>
          <p:cNvGrpSpPr/>
          <p:nvPr/>
        </p:nvGrpSpPr>
        <p:grpSpPr>
          <a:xfrm>
            <a:off x="117384" y="3657085"/>
            <a:ext cx="12063730" cy="1014095"/>
            <a:chOff x="117384" y="3456789"/>
            <a:chExt cx="12063730" cy="1014095"/>
          </a:xfrm>
        </p:grpSpPr>
        <p:sp>
          <p:nvSpPr>
            <p:cNvPr id="521" name="Google Shape;521;g3bb46e28b82_0_3794"/>
            <p:cNvSpPr/>
            <p:nvPr/>
          </p:nvSpPr>
          <p:spPr>
            <a:xfrm>
              <a:off x="117384" y="3456789"/>
              <a:ext cx="12063730" cy="1014095"/>
            </a:xfrm>
            <a:custGeom>
              <a:avLst/>
              <a:gdLst/>
              <a:ahLst/>
              <a:cxnLst/>
              <a:rect l="l" t="t" r="r" b="b"/>
              <a:pathLst>
                <a:path w="12063730" h="1014095" extrusionOk="0">
                  <a:moveTo>
                    <a:pt x="11556733" y="0"/>
                  </a:moveTo>
                  <a:lnTo>
                    <a:pt x="11556733" y="253403"/>
                  </a:lnTo>
                  <a:lnTo>
                    <a:pt x="0" y="253403"/>
                  </a:lnTo>
                  <a:lnTo>
                    <a:pt x="253403" y="506818"/>
                  </a:lnTo>
                  <a:lnTo>
                    <a:pt x="0" y="760234"/>
                  </a:lnTo>
                  <a:lnTo>
                    <a:pt x="11556733" y="760234"/>
                  </a:lnTo>
                  <a:lnTo>
                    <a:pt x="11556733" y="1013637"/>
                  </a:lnTo>
                  <a:lnTo>
                    <a:pt x="12063539" y="506818"/>
                  </a:lnTo>
                  <a:lnTo>
                    <a:pt x="11556733" y="0"/>
                  </a:lnTo>
                  <a:close/>
                </a:path>
              </a:pathLst>
            </a:custGeom>
            <a:solidFill>
              <a:srgbClr val="0D6CB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22" name="Google Shape;522;g3bb46e28b82_0_3794"/>
            <p:cNvPicPr preferRelativeResize="0"/>
            <p:nvPr/>
          </p:nvPicPr>
          <p:blipFill rotWithShape="1">
            <a:blip r:embed="rId4">
              <a:alphaModFix/>
            </a:blip>
            <a:srcRect/>
            <a:stretch/>
          </p:blipFill>
          <p:spPr>
            <a:xfrm>
              <a:off x="588892" y="3852127"/>
              <a:ext cx="246888" cy="244424"/>
            </a:xfrm>
            <a:prstGeom prst="rect">
              <a:avLst/>
            </a:prstGeom>
            <a:noFill/>
            <a:ln>
              <a:noFill/>
            </a:ln>
          </p:spPr>
        </p:pic>
        <p:pic>
          <p:nvPicPr>
            <p:cNvPr id="523" name="Google Shape;523;g3bb46e28b82_0_3794"/>
            <p:cNvPicPr preferRelativeResize="0"/>
            <p:nvPr/>
          </p:nvPicPr>
          <p:blipFill rotWithShape="1">
            <a:blip r:embed="rId4">
              <a:alphaModFix/>
            </a:blip>
            <a:srcRect/>
            <a:stretch/>
          </p:blipFill>
          <p:spPr>
            <a:xfrm>
              <a:off x="1319106" y="3838874"/>
              <a:ext cx="246888" cy="244424"/>
            </a:xfrm>
            <a:prstGeom prst="rect">
              <a:avLst/>
            </a:prstGeom>
            <a:noFill/>
            <a:ln>
              <a:noFill/>
            </a:ln>
          </p:spPr>
        </p:pic>
        <p:pic>
          <p:nvPicPr>
            <p:cNvPr id="524" name="Google Shape;524;g3bb46e28b82_0_3794"/>
            <p:cNvPicPr preferRelativeResize="0"/>
            <p:nvPr/>
          </p:nvPicPr>
          <p:blipFill rotWithShape="1">
            <a:blip r:embed="rId5">
              <a:alphaModFix/>
            </a:blip>
            <a:srcRect/>
            <a:stretch/>
          </p:blipFill>
          <p:spPr>
            <a:xfrm>
              <a:off x="2216457" y="3852127"/>
              <a:ext cx="246888" cy="244424"/>
            </a:xfrm>
            <a:prstGeom prst="rect">
              <a:avLst/>
            </a:prstGeom>
            <a:noFill/>
            <a:ln>
              <a:noFill/>
            </a:ln>
          </p:spPr>
        </p:pic>
        <p:pic>
          <p:nvPicPr>
            <p:cNvPr id="525" name="Google Shape;525;g3bb46e28b82_0_3794"/>
            <p:cNvPicPr preferRelativeResize="0"/>
            <p:nvPr/>
          </p:nvPicPr>
          <p:blipFill rotWithShape="1">
            <a:blip r:embed="rId6">
              <a:alphaModFix/>
            </a:blip>
            <a:srcRect/>
            <a:stretch/>
          </p:blipFill>
          <p:spPr>
            <a:xfrm>
              <a:off x="4776734" y="3825546"/>
              <a:ext cx="246888" cy="244424"/>
            </a:xfrm>
            <a:prstGeom prst="rect">
              <a:avLst/>
            </a:prstGeom>
            <a:noFill/>
            <a:ln>
              <a:noFill/>
            </a:ln>
          </p:spPr>
        </p:pic>
        <p:pic>
          <p:nvPicPr>
            <p:cNvPr id="526" name="Google Shape;526;g3bb46e28b82_0_3794"/>
            <p:cNvPicPr preferRelativeResize="0"/>
            <p:nvPr/>
          </p:nvPicPr>
          <p:blipFill rotWithShape="1">
            <a:blip r:embed="rId5">
              <a:alphaModFix/>
            </a:blip>
            <a:srcRect/>
            <a:stretch/>
          </p:blipFill>
          <p:spPr>
            <a:xfrm>
              <a:off x="5578537" y="3843266"/>
              <a:ext cx="246888" cy="244424"/>
            </a:xfrm>
            <a:prstGeom prst="rect">
              <a:avLst/>
            </a:prstGeom>
            <a:noFill/>
            <a:ln>
              <a:noFill/>
            </a:ln>
          </p:spPr>
        </p:pic>
      </p:grpSp>
      <p:sp>
        <p:nvSpPr>
          <p:cNvPr id="527" name="Google Shape;527;g3bb46e28b82_0_3794"/>
          <p:cNvSpPr txBox="1"/>
          <p:nvPr/>
        </p:nvSpPr>
        <p:spPr>
          <a:xfrm>
            <a:off x="333685" y="3646863"/>
            <a:ext cx="1434600" cy="2289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252525"/>
              </a:buClr>
              <a:buSzPts val="1400"/>
              <a:buFont typeface="Calibri"/>
              <a:buNone/>
            </a:pPr>
            <a:r>
              <a:rPr lang="en-US" sz="1400" b="0" i="0" u="none" strike="noStrike" cap="none">
                <a:solidFill>
                  <a:srgbClr val="252525"/>
                </a:solidFill>
                <a:latin typeface="Calibri"/>
                <a:ea typeface="Calibri"/>
                <a:cs typeface="Calibri"/>
                <a:sym typeface="Calibri"/>
              </a:rPr>
              <a:t>2020-21*  2021-22</a:t>
            </a:r>
            <a:endParaRPr sz="1400" b="0" i="0" u="none" strike="noStrike" cap="none">
              <a:solidFill>
                <a:srgbClr val="000000"/>
              </a:solidFill>
              <a:latin typeface="Calibri"/>
              <a:ea typeface="Calibri"/>
              <a:cs typeface="Calibri"/>
              <a:sym typeface="Calibri"/>
            </a:endParaRPr>
          </a:p>
        </p:txBody>
      </p:sp>
      <p:sp>
        <p:nvSpPr>
          <p:cNvPr id="528" name="Google Shape;528;g3bb46e28b82_0_3794" hidden="1"/>
          <p:cNvSpPr txBox="1"/>
          <p:nvPr/>
        </p:nvSpPr>
        <p:spPr>
          <a:xfrm>
            <a:off x="1835340" y="3429985"/>
            <a:ext cx="1087800" cy="1488000"/>
          </a:xfrm>
          <a:prstGeom prst="rect">
            <a:avLst/>
          </a:prstGeom>
          <a:noFill/>
          <a:ln>
            <a:noFill/>
          </a:ln>
        </p:spPr>
        <p:txBody>
          <a:bodyPr spcFirstLastPara="1" wrap="square" lIns="0" tIns="13325" rIns="0" bIns="0" anchor="t" anchorCtr="0">
            <a:spAutoFit/>
          </a:bodyPr>
          <a:lstStyle/>
          <a:p>
            <a:pPr marL="0" marR="64135" lvl="0" indent="0" algn="ctr" rtl="0">
              <a:lnSpc>
                <a:spcPct val="100000"/>
              </a:lnSpc>
              <a:spcBef>
                <a:spcPts val="0"/>
              </a:spcBef>
              <a:spcAft>
                <a:spcPts val="0"/>
              </a:spcAft>
              <a:buClr>
                <a:srgbClr val="252525"/>
              </a:buClr>
              <a:buSzPts val="1400"/>
              <a:buFont typeface="Calibri"/>
              <a:buNone/>
            </a:pPr>
            <a:r>
              <a:rPr lang="en-US" sz="1400" b="0" i="0" u="none" strike="noStrike" cap="none">
                <a:solidFill>
                  <a:srgbClr val="252525"/>
                </a:solidFill>
                <a:latin typeface="Calibri"/>
                <a:ea typeface="Calibri"/>
                <a:cs typeface="Calibri"/>
                <a:sym typeface="Calibri"/>
              </a:rPr>
              <a:t>2022-23</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1415"/>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1905" marR="6350" lvl="0" indent="634" algn="ct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New 5-year methodology</a:t>
            </a:r>
            <a:endParaRPr sz="1400" b="0" i="0" u="none" strike="noStrike" cap="none">
              <a:solidFill>
                <a:srgbClr val="000000"/>
              </a:solidFill>
              <a:latin typeface="Calibri"/>
              <a:ea typeface="Calibri"/>
              <a:cs typeface="Calibri"/>
              <a:sym typeface="Calibri"/>
            </a:endParaRPr>
          </a:p>
        </p:txBody>
      </p:sp>
      <p:sp>
        <p:nvSpPr>
          <p:cNvPr id="529" name="Google Shape;529;g3bb46e28b82_0_3794"/>
          <p:cNvSpPr txBox="1"/>
          <p:nvPr/>
        </p:nvSpPr>
        <p:spPr>
          <a:xfrm>
            <a:off x="3101025" y="3621544"/>
            <a:ext cx="2280067" cy="228899"/>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252525"/>
              </a:buClr>
              <a:buSzPts val="1400"/>
              <a:buFont typeface="Calibri"/>
              <a:buNone/>
            </a:pPr>
            <a:r>
              <a:rPr lang="en-US" sz="1400" b="0" i="0" u="none" strike="noStrike" cap="none">
                <a:solidFill>
                  <a:srgbClr val="252525"/>
                </a:solidFill>
                <a:latin typeface="Calibri"/>
                <a:ea typeface="Calibri"/>
                <a:cs typeface="Calibri"/>
                <a:sym typeface="Calibri"/>
              </a:rPr>
              <a:t>2023-24    2024-25  </a:t>
            </a:r>
            <a:r>
              <a:rPr lang="en-US" sz="1400" b="1" i="0" u="none" strike="noStrike" cap="none">
                <a:solidFill>
                  <a:srgbClr val="252525"/>
                </a:solidFill>
                <a:latin typeface="Calibri"/>
                <a:ea typeface="Calibri"/>
                <a:cs typeface="Calibri"/>
                <a:sym typeface="Calibri"/>
              </a:rPr>
              <a:t>2025-26</a:t>
            </a:r>
            <a:endParaRPr sz="1400" b="0" i="0" u="none" strike="noStrike" cap="none">
              <a:solidFill>
                <a:srgbClr val="000000"/>
              </a:solidFill>
              <a:latin typeface="Calibri"/>
              <a:ea typeface="Calibri"/>
              <a:cs typeface="Calibri"/>
              <a:sym typeface="Calibri"/>
            </a:endParaRPr>
          </a:p>
        </p:txBody>
      </p:sp>
      <p:sp>
        <p:nvSpPr>
          <p:cNvPr id="530" name="Google Shape;530;g3bb46e28b82_0_3794"/>
          <p:cNvSpPr txBox="1"/>
          <p:nvPr/>
        </p:nvSpPr>
        <p:spPr>
          <a:xfrm>
            <a:off x="5425627" y="3631350"/>
            <a:ext cx="653400" cy="2289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2026-27</a:t>
            </a:r>
            <a:endParaRPr sz="1400" b="0" i="0" u="none" strike="noStrike" cap="none">
              <a:solidFill>
                <a:srgbClr val="000000"/>
              </a:solidFill>
              <a:latin typeface="Calibri"/>
              <a:ea typeface="Calibri"/>
              <a:cs typeface="Calibri"/>
              <a:sym typeface="Calibri"/>
            </a:endParaRPr>
          </a:p>
        </p:txBody>
      </p:sp>
      <p:pic>
        <p:nvPicPr>
          <p:cNvPr id="531" name="Google Shape;531;g3bb46e28b82_0_3794"/>
          <p:cNvPicPr preferRelativeResize="0"/>
          <p:nvPr/>
        </p:nvPicPr>
        <p:blipFill rotWithShape="1">
          <a:blip r:embed="rId7">
            <a:alphaModFix/>
          </a:blip>
          <a:srcRect/>
          <a:stretch/>
        </p:blipFill>
        <p:spPr>
          <a:xfrm>
            <a:off x="6639843" y="4043562"/>
            <a:ext cx="246888" cy="244424"/>
          </a:xfrm>
          <a:prstGeom prst="rect">
            <a:avLst/>
          </a:prstGeom>
          <a:noFill/>
          <a:ln>
            <a:noFill/>
          </a:ln>
        </p:spPr>
      </p:pic>
      <p:sp>
        <p:nvSpPr>
          <p:cNvPr id="532" name="Google Shape;532;g3bb46e28b82_0_3794"/>
          <p:cNvSpPr txBox="1"/>
          <p:nvPr/>
        </p:nvSpPr>
        <p:spPr>
          <a:xfrm>
            <a:off x="6206584" y="3629401"/>
            <a:ext cx="1050058" cy="243656"/>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252525"/>
              </a:buClr>
              <a:buSzPts val="1500"/>
              <a:buFont typeface="Calibri"/>
              <a:buNone/>
            </a:pPr>
            <a:r>
              <a:rPr lang="en-US" sz="1500" b="1" i="0" u="none" strike="noStrike" cap="none">
                <a:solidFill>
                  <a:srgbClr val="252525"/>
                </a:solidFill>
                <a:latin typeface="Calibri"/>
                <a:ea typeface="Calibri"/>
                <a:cs typeface="Calibri"/>
                <a:sym typeface="Calibri"/>
              </a:rPr>
              <a:t>2027-28</a:t>
            </a:r>
            <a:endParaRPr sz="1500" b="0" i="0" u="none" strike="noStrike" cap="none">
              <a:solidFill>
                <a:srgbClr val="000000"/>
              </a:solidFill>
              <a:latin typeface="Calibri"/>
              <a:ea typeface="Calibri"/>
              <a:cs typeface="Calibri"/>
              <a:sym typeface="Calibri"/>
            </a:endParaRPr>
          </a:p>
        </p:txBody>
      </p:sp>
      <p:sp>
        <p:nvSpPr>
          <p:cNvPr id="533" name="Google Shape;533;g3bb46e28b82_0_3794"/>
          <p:cNvSpPr txBox="1"/>
          <p:nvPr/>
        </p:nvSpPr>
        <p:spPr>
          <a:xfrm>
            <a:off x="7419741" y="5007905"/>
            <a:ext cx="2858700" cy="659400"/>
          </a:xfrm>
          <a:prstGeom prst="rect">
            <a:avLst/>
          </a:prstGeom>
          <a:noFill/>
          <a:ln>
            <a:noFill/>
          </a:ln>
        </p:spPr>
        <p:txBody>
          <a:bodyPr spcFirstLastPara="1" wrap="square" lIns="0" tIns="12700" rIns="0" bIns="0" anchor="t" anchorCtr="0">
            <a:spAutoFit/>
          </a:bodyPr>
          <a:lstStyle/>
          <a:p>
            <a:pPr marL="12700" marR="5080" lvl="0" indent="634" algn="ctr" rtl="0">
              <a:lnSpc>
                <a:spcPct val="100000"/>
              </a:lnSpc>
              <a:spcBef>
                <a:spcPts val="0"/>
              </a:spcBef>
              <a:spcAft>
                <a:spcPts val="0"/>
              </a:spcAft>
              <a:buClr>
                <a:srgbClr val="00AFEF"/>
              </a:buClr>
              <a:buSzPts val="1400"/>
              <a:buFont typeface="Calibri"/>
              <a:buNone/>
            </a:pPr>
            <a:r>
              <a:rPr lang="en-US" sz="1400" i="0" u="none" strike="noStrike" cap="none">
                <a:solidFill>
                  <a:srgbClr val="00AFEF"/>
                </a:solidFill>
                <a:ea typeface="Calibri"/>
                <a:cs typeface="Calibri"/>
                <a:sym typeface="Calibri"/>
              </a:rPr>
              <a:t>Cut points and underlying calculation methodology in each of the </a:t>
            </a:r>
            <a:r>
              <a:rPr lang="en-US" sz="1400" i="1" u="none" strike="noStrike" cap="none">
                <a:solidFill>
                  <a:srgbClr val="00AFEF"/>
                </a:solidFill>
                <a:ea typeface="Calibri"/>
                <a:cs typeface="Calibri"/>
                <a:sym typeface="Calibri"/>
              </a:rPr>
              <a:t>A</a:t>
            </a:r>
            <a:r>
              <a:rPr lang="en-US" sz="1400" i="0" u="none" strike="noStrike" cap="none">
                <a:solidFill>
                  <a:srgbClr val="00AFEF"/>
                </a:solidFill>
                <a:ea typeface="Calibri"/>
                <a:cs typeface="Calibri"/>
                <a:sym typeface="Calibri"/>
              </a:rPr>
              <a:t>–</a:t>
            </a:r>
            <a:r>
              <a:rPr lang="en-US" sz="1400" i="1" u="none" strike="noStrike" cap="none">
                <a:solidFill>
                  <a:srgbClr val="00AFEF"/>
                </a:solidFill>
                <a:ea typeface="Calibri"/>
                <a:cs typeface="Calibri"/>
                <a:sym typeface="Calibri"/>
              </a:rPr>
              <a:t>F </a:t>
            </a:r>
            <a:r>
              <a:rPr lang="en-US" sz="1400" i="0" u="none" strike="noStrike" cap="none">
                <a:solidFill>
                  <a:srgbClr val="00AFEF"/>
                </a:solidFill>
                <a:ea typeface="Calibri"/>
                <a:cs typeface="Calibri"/>
                <a:sym typeface="Calibri"/>
              </a:rPr>
              <a:t>domains remain the same.</a:t>
            </a:r>
            <a:endParaRPr sz="1400" i="0" u="none" strike="noStrike" cap="none">
              <a:solidFill>
                <a:srgbClr val="000000"/>
              </a:solidFill>
              <a:ea typeface="Calibri"/>
              <a:cs typeface="Calibri"/>
              <a:sym typeface="Calibri"/>
            </a:endParaRPr>
          </a:p>
        </p:txBody>
      </p:sp>
      <p:grpSp>
        <p:nvGrpSpPr>
          <p:cNvPr id="534" name="Google Shape;534;g3bb46e28b82_0_3794"/>
          <p:cNvGrpSpPr/>
          <p:nvPr/>
        </p:nvGrpSpPr>
        <p:grpSpPr>
          <a:xfrm>
            <a:off x="2304388" y="4036534"/>
            <a:ext cx="3792220" cy="901763"/>
            <a:chOff x="2304388" y="3836238"/>
            <a:chExt cx="3792220" cy="901763"/>
          </a:xfrm>
        </p:grpSpPr>
        <p:pic>
          <p:nvPicPr>
            <p:cNvPr id="535" name="Google Shape;535;g3bb46e28b82_0_3794"/>
            <p:cNvPicPr preferRelativeResize="0"/>
            <p:nvPr/>
          </p:nvPicPr>
          <p:blipFill rotWithShape="1">
            <a:blip r:embed="rId5">
              <a:alphaModFix/>
            </a:blip>
            <a:srcRect/>
            <a:stretch/>
          </p:blipFill>
          <p:spPr>
            <a:xfrm>
              <a:off x="3285095" y="3836238"/>
              <a:ext cx="246888" cy="244424"/>
            </a:xfrm>
            <a:prstGeom prst="rect">
              <a:avLst/>
            </a:prstGeom>
            <a:noFill/>
            <a:ln>
              <a:noFill/>
            </a:ln>
          </p:spPr>
        </p:pic>
        <p:pic>
          <p:nvPicPr>
            <p:cNvPr id="536" name="Google Shape;536;g3bb46e28b82_0_3794"/>
            <p:cNvPicPr preferRelativeResize="0"/>
            <p:nvPr/>
          </p:nvPicPr>
          <p:blipFill rotWithShape="1">
            <a:blip r:embed="rId5">
              <a:alphaModFix/>
            </a:blip>
            <a:srcRect/>
            <a:stretch/>
          </p:blipFill>
          <p:spPr>
            <a:xfrm>
              <a:off x="4060807" y="3846967"/>
              <a:ext cx="246888" cy="244424"/>
            </a:xfrm>
            <a:prstGeom prst="rect">
              <a:avLst/>
            </a:prstGeom>
            <a:noFill/>
            <a:ln>
              <a:noFill/>
            </a:ln>
          </p:spPr>
        </p:pic>
        <p:sp>
          <p:nvSpPr>
            <p:cNvPr id="537" name="Google Shape;537;g3bb46e28b82_0_3794"/>
            <p:cNvSpPr/>
            <p:nvPr/>
          </p:nvSpPr>
          <p:spPr>
            <a:xfrm>
              <a:off x="2304388" y="4080141"/>
              <a:ext cx="3792220" cy="657860"/>
            </a:xfrm>
            <a:custGeom>
              <a:avLst/>
              <a:gdLst/>
              <a:ahLst/>
              <a:cxnLst/>
              <a:rect l="l" t="t" r="r" b="b"/>
              <a:pathLst>
                <a:path w="3792220" h="657860" extrusionOk="0">
                  <a:moveTo>
                    <a:pt x="3791788" y="0"/>
                  </a:moveTo>
                  <a:lnTo>
                    <a:pt x="3788197" y="53327"/>
                  </a:lnTo>
                  <a:lnTo>
                    <a:pt x="3777802" y="103915"/>
                  </a:lnTo>
                  <a:lnTo>
                    <a:pt x="3761167" y="151086"/>
                  </a:lnTo>
                  <a:lnTo>
                    <a:pt x="3738858" y="194164"/>
                  </a:lnTo>
                  <a:lnTo>
                    <a:pt x="3711438" y="232471"/>
                  </a:lnTo>
                  <a:lnTo>
                    <a:pt x="3679473" y="265332"/>
                  </a:lnTo>
                  <a:lnTo>
                    <a:pt x="3643527" y="292068"/>
                  </a:lnTo>
                  <a:lnTo>
                    <a:pt x="3604166" y="312004"/>
                  </a:lnTo>
                  <a:lnTo>
                    <a:pt x="3561953" y="324461"/>
                  </a:lnTo>
                  <a:lnTo>
                    <a:pt x="3517455" y="328764"/>
                  </a:lnTo>
                  <a:lnTo>
                    <a:pt x="2170226" y="328764"/>
                  </a:lnTo>
                  <a:lnTo>
                    <a:pt x="2125728" y="333067"/>
                  </a:lnTo>
                  <a:lnTo>
                    <a:pt x="2083515" y="345525"/>
                  </a:lnTo>
                  <a:lnTo>
                    <a:pt x="2044154" y="365461"/>
                  </a:lnTo>
                  <a:lnTo>
                    <a:pt x="2008208" y="392197"/>
                  </a:lnTo>
                  <a:lnTo>
                    <a:pt x="1976243" y="425057"/>
                  </a:lnTo>
                  <a:lnTo>
                    <a:pt x="1948824" y="463365"/>
                  </a:lnTo>
                  <a:lnTo>
                    <a:pt x="1926514" y="506443"/>
                  </a:lnTo>
                  <a:lnTo>
                    <a:pt x="1909879" y="553614"/>
                  </a:lnTo>
                  <a:lnTo>
                    <a:pt x="1899484" y="604202"/>
                  </a:lnTo>
                  <a:lnTo>
                    <a:pt x="1895894" y="657529"/>
                  </a:lnTo>
                  <a:lnTo>
                    <a:pt x="1892303" y="604202"/>
                  </a:lnTo>
                  <a:lnTo>
                    <a:pt x="1881908" y="553614"/>
                  </a:lnTo>
                  <a:lnTo>
                    <a:pt x="1865273" y="506443"/>
                  </a:lnTo>
                  <a:lnTo>
                    <a:pt x="1842964" y="463365"/>
                  </a:lnTo>
                  <a:lnTo>
                    <a:pt x="1815544" y="425057"/>
                  </a:lnTo>
                  <a:lnTo>
                    <a:pt x="1783579" y="392197"/>
                  </a:lnTo>
                  <a:lnTo>
                    <a:pt x="1747633" y="365461"/>
                  </a:lnTo>
                  <a:lnTo>
                    <a:pt x="1708272" y="345525"/>
                  </a:lnTo>
                  <a:lnTo>
                    <a:pt x="1666059" y="333067"/>
                  </a:lnTo>
                  <a:lnTo>
                    <a:pt x="1621561" y="328764"/>
                  </a:lnTo>
                  <a:lnTo>
                    <a:pt x="274332" y="328764"/>
                  </a:lnTo>
                  <a:lnTo>
                    <a:pt x="229834" y="324461"/>
                  </a:lnTo>
                  <a:lnTo>
                    <a:pt x="187621" y="312004"/>
                  </a:lnTo>
                  <a:lnTo>
                    <a:pt x="148260" y="292068"/>
                  </a:lnTo>
                  <a:lnTo>
                    <a:pt x="112314" y="265332"/>
                  </a:lnTo>
                  <a:lnTo>
                    <a:pt x="80349" y="232471"/>
                  </a:lnTo>
                  <a:lnTo>
                    <a:pt x="52929" y="194164"/>
                  </a:lnTo>
                  <a:lnTo>
                    <a:pt x="30620" y="151086"/>
                  </a:lnTo>
                  <a:lnTo>
                    <a:pt x="13985" y="103915"/>
                  </a:lnTo>
                  <a:lnTo>
                    <a:pt x="3590" y="53327"/>
                  </a:lnTo>
                  <a:lnTo>
                    <a:pt x="0" y="0"/>
                  </a:lnTo>
                </a:path>
              </a:pathLst>
            </a:custGeom>
            <a:noFill/>
            <a:ln w="19050" cap="flat" cmpd="sng">
              <a:solidFill>
                <a:srgbClr val="F05F3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38" name="Google Shape;538;g3bb46e28b82_0_3794"/>
          <p:cNvSpPr txBox="1"/>
          <p:nvPr/>
        </p:nvSpPr>
        <p:spPr>
          <a:xfrm>
            <a:off x="3078344" y="5007905"/>
            <a:ext cx="2858700" cy="659400"/>
          </a:xfrm>
          <a:prstGeom prst="rect">
            <a:avLst/>
          </a:prstGeom>
          <a:noFill/>
          <a:ln>
            <a:noFill/>
          </a:ln>
        </p:spPr>
        <p:txBody>
          <a:bodyPr spcFirstLastPara="1" wrap="square" lIns="0" tIns="12700" rIns="0" bIns="0" anchor="t" anchorCtr="0">
            <a:spAutoFit/>
          </a:bodyPr>
          <a:lstStyle/>
          <a:p>
            <a:pPr marL="12700" marR="5080" lvl="0" indent="634" algn="ctr" rtl="0">
              <a:lnSpc>
                <a:spcPct val="100000"/>
              </a:lnSpc>
              <a:spcBef>
                <a:spcPts val="0"/>
              </a:spcBef>
              <a:spcAft>
                <a:spcPts val="0"/>
              </a:spcAft>
              <a:buClr>
                <a:srgbClr val="F05F38"/>
              </a:buClr>
              <a:buSzPts val="1400"/>
              <a:buFont typeface="Calibri"/>
              <a:buNone/>
            </a:pPr>
            <a:r>
              <a:rPr lang="en-US" sz="1400" i="0" u="none" strike="noStrike" cap="none">
                <a:solidFill>
                  <a:srgbClr val="F05F38"/>
                </a:solidFill>
                <a:ea typeface="Calibri"/>
                <a:cs typeface="Calibri"/>
                <a:sym typeface="Calibri"/>
              </a:rPr>
              <a:t>Cut points and underlying calculation methodology in each of the </a:t>
            </a:r>
            <a:r>
              <a:rPr lang="en-US" sz="1400" i="1" u="none" strike="noStrike" cap="none">
                <a:solidFill>
                  <a:srgbClr val="F05F38"/>
                </a:solidFill>
                <a:ea typeface="Calibri"/>
                <a:cs typeface="Calibri"/>
                <a:sym typeface="Calibri"/>
              </a:rPr>
              <a:t>A</a:t>
            </a:r>
            <a:r>
              <a:rPr lang="en-US" sz="1400" i="0" u="none" strike="noStrike" cap="none">
                <a:solidFill>
                  <a:srgbClr val="F05F38"/>
                </a:solidFill>
                <a:ea typeface="Calibri"/>
                <a:cs typeface="Calibri"/>
                <a:sym typeface="Calibri"/>
              </a:rPr>
              <a:t>–</a:t>
            </a:r>
            <a:r>
              <a:rPr lang="en-US" sz="1400" i="1" u="none" strike="noStrike" cap="none">
                <a:solidFill>
                  <a:srgbClr val="F05F38"/>
                </a:solidFill>
                <a:ea typeface="Calibri"/>
                <a:cs typeface="Calibri"/>
                <a:sym typeface="Calibri"/>
              </a:rPr>
              <a:t>F </a:t>
            </a:r>
            <a:r>
              <a:rPr lang="en-US" sz="1400" i="0" u="none" strike="noStrike" cap="none">
                <a:solidFill>
                  <a:srgbClr val="F05F38"/>
                </a:solidFill>
                <a:ea typeface="Calibri"/>
                <a:cs typeface="Calibri"/>
                <a:sym typeface="Calibri"/>
              </a:rPr>
              <a:t>domains remain the same.</a:t>
            </a:r>
            <a:endParaRPr sz="1400" i="0" u="none" strike="noStrike" cap="none">
              <a:solidFill>
                <a:srgbClr val="000000"/>
              </a:solidFill>
              <a:ea typeface="Calibri"/>
              <a:cs typeface="Calibri"/>
              <a:sym typeface="Calibri"/>
            </a:endParaRPr>
          </a:p>
        </p:txBody>
      </p:sp>
      <p:sp>
        <p:nvSpPr>
          <p:cNvPr id="539" name="Google Shape;539;g3bb46e28b82_0_3794"/>
          <p:cNvSpPr txBox="1"/>
          <p:nvPr/>
        </p:nvSpPr>
        <p:spPr>
          <a:xfrm>
            <a:off x="377244" y="5592176"/>
            <a:ext cx="2377500" cy="151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900"/>
              <a:buFont typeface="Calibri"/>
              <a:buNone/>
            </a:pPr>
            <a:r>
              <a:rPr lang="en-US" sz="900" b="0" i="0" u="none" strike="noStrike" cap="none">
                <a:solidFill>
                  <a:srgbClr val="000000"/>
                </a:solidFill>
                <a:latin typeface="Calibri"/>
                <a:ea typeface="Calibri"/>
                <a:cs typeface="Calibri"/>
                <a:sym typeface="Calibri"/>
              </a:rPr>
              <a:t>* Modified or no ratings issued due to COVID-19</a:t>
            </a:r>
            <a:endParaRPr sz="900" b="0" i="0" u="none" strike="noStrike" cap="none">
              <a:solidFill>
                <a:srgbClr val="000000"/>
              </a:solidFill>
              <a:latin typeface="Calibri"/>
              <a:ea typeface="Calibri"/>
              <a:cs typeface="Calibri"/>
              <a:sym typeface="Calibri"/>
            </a:endParaRPr>
          </a:p>
        </p:txBody>
      </p:sp>
      <p:sp>
        <p:nvSpPr>
          <p:cNvPr id="540" name="Google Shape;540;g3bb46e28b82_0_3794"/>
          <p:cNvSpPr/>
          <p:nvPr/>
        </p:nvSpPr>
        <p:spPr>
          <a:xfrm>
            <a:off x="1819002" y="3615816"/>
            <a:ext cx="1125855" cy="1585510"/>
          </a:xfrm>
          <a:custGeom>
            <a:avLst/>
            <a:gdLst/>
            <a:ahLst/>
            <a:cxnLst/>
            <a:rect l="l" t="t" r="r" b="b"/>
            <a:pathLst>
              <a:path w="1125855" h="2164079" extrusionOk="0">
                <a:moveTo>
                  <a:pt x="0" y="0"/>
                </a:moveTo>
                <a:lnTo>
                  <a:pt x="1125562" y="0"/>
                </a:lnTo>
                <a:lnTo>
                  <a:pt x="1125562" y="2163876"/>
                </a:lnTo>
                <a:lnTo>
                  <a:pt x="0" y="2163876"/>
                </a:lnTo>
                <a:lnTo>
                  <a:pt x="0" y="0"/>
                </a:lnTo>
                <a:close/>
              </a:path>
            </a:pathLst>
          </a:custGeom>
          <a:noFill/>
          <a:ln w="38100" cap="flat" cmpd="sng">
            <a:solidFill>
              <a:srgbClr val="F05F3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1" name="Google Shape;541;g3bb46e28b82_0_3794"/>
          <p:cNvSpPr txBox="1"/>
          <p:nvPr/>
        </p:nvSpPr>
        <p:spPr>
          <a:xfrm>
            <a:off x="6224236" y="4683247"/>
            <a:ext cx="1075191" cy="443700"/>
          </a:xfrm>
          <a:prstGeom prst="rect">
            <a:avLst/>
          </a:prstGeom>
          <a:noFill/>
          <a:ln>
            <a:noFill/>
          </a:ln>
        </p:spPr>
        <p:txBody>
          <a:bodyPr spcFirstLastPara="1" wrap="square" lIns="0" tIns="12700" rIns="0" bIns="0" anchor="t" anchorCtr="0">
            <a:spAutoFit/>
          </a:bodyPr>
          <a:lstStyle/>
          <a:p>
            <a:pPr marL="0" marR="5080" lvl="0" indent="83185" algn="ctr" rtl="0">
              <a:lnSpc>
                <a:spcPct val="100000"/>
              </a:lnSpc>
              <a:spcBef>
                <a:spcPts val="0"/>
              </a:spcBef>
              <a:spcAft>
                <a:spcPts val="0"/>
              </a:spcAft>
              <a:buClr>
                <a:srgbClr val="000000"/>
              </a:buClr>
              <a:buSzPts val="1400"/>
              <a:buFont typeface="Calibri"/>
              <a:buNone/>
            </a:pPr>
            <a:r>
              <a:rPr lang="en-US" sz="1400" i="0" u="none" strike="noStrike" cap="none">
                <a:solidFill>
                  <a:srgbClr val="000000"/>
                </a:solidFill>
                <a:latin typeface="+mj-lt"/>
                <a:ea typeface="Calibri"/>
                <a:cs typeface="Calibri"/>
                <a:sym typeface="Calibri"/>
              </a:rPr>
              <a:t>New 5-year methodology</a:t>
            </a:r>
            <a:endParaRPr sz="1400" i="0" u="none" strike="noStrike" cap="none">
              <a:solidFill>
                <a:srgbClr val="000000"/>
              </a:solidFill>
              <a:latin typeface="+mj-lt"/>
              <a:ea typeface="Calibri"/>
              <a:cs typeface="Calibri"/>
              <a:sym typeface="Calibri"/>
            </a:endParaRPr>
          </a:p>
        </p:txBody>
      </p:sp>
      <p:sp>
        <p:nvSpPr>
          <p:cNvPr id="542" name="Google Shape;542;g3bb46e28b82_0_3794"/>
          <p:cNvSpPr txBox="1"/>
          <p:nvPr/>
        </p:nvSpPr>
        <p:spPr>
          <a:xfrm>
            <a:off x="10375710" y="3626696"/>
            <a:ext cx="1070964" cy="243656"/>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2032-33</a:t>
            </a:r>
            <a:endParaRPr sz="1500" b="0" i="0" u="none" strike="noStrike" cap="none">
              <a:solidFill>
                <a:srgbClr val="000000"/>
              </a:solidFill>
              <a:latin typeface="Calibri"/>
              <a:ea typeface="Calibri"/>
              <a:cs typeface="Calibri"/>
              <a:sym typeface="Calibri"/>
            </a:endParaRPr>
          </a:p>
        </p:txBody>
      </p:sp>
      <p:grpSp>
        <p:nvGrpSpPr>
          <p:cNvPr id="543" name="Google Shape;543;g3bb46e28b82_0_3794"/>
          <p:cNvGrpSpPr/>
          <p:nvPr/>
        </p:nvGrpSpPr>
        <p:grpSpPr>
          <a:xfrm>
            <a:off x="6203479" y="2991401"/>
            <a:ext cx="1124712" cy="2226308"/>
            <a:chOff x="6206654" y="2791105"/>
            <a:chExt cx="1124712" cy="2226308"/>
          </a:xfrm>
        </p:grpSpPr>
        <p:sp>
          <p:nvSpPr>
            <p:cNvPr id="544" name="Google Shape;544;g3bb46e28b82_0_3794"/>
            <p:cNvSpPr/>
            <p:nvPr/>
          </p:nvSpPr>
          <p:spPr>
            <a:xfrm>
              <a:off x="6206654" y="3383246"/>
              <a:ext cx="1124712" cy="1634167"/>
            </a:xfrm>
            <a:custGeom>
              <a:avLst/>
              <a:gdLst/>
              <a:ahLst/>
              <a:cxnLst/>
              <a:rect l="l" t="t" r="r" b="b"/>
              <a:pathLst>
                <a:path w="1096645" h="2226310" extrusionOk="0">
                  <a:moveTo>
                    <a:pt x="0" y="0"/>
                  </a:moveTo>
                  <a:lnTo>
                    <a:pt x="1096035" y="0"/>
                  </a:lnTo>
                  <a:lnTo>
                    <a:pt x="1096035" y="2225827"/>
                  </a:lnTo>
                  <a:lnTo>
                    <a:pt x="0" y="2225827"/>
                  </a:lnTo>
                  <a:lnTo>
                    <a:pt x="0" y="0"/>
                  </a:lnTo>
                  <a:close/>
                </a:path>
              </a:pathLst>
            </a:custGeom>
            <a:noFill/>
            <a:ln w="38075" cap="flat" cmpd="sng">
              <a:solidFill>
                <a:srgbClr val="00AFE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5" name="Google Shape;545;g3bb46e28b82_0_3794"/>
            <p:cNvSpPr/>
            <p:nvPr/>
          </p:nvSpPr>
          <p:spPr>
            <a:xfrm>
              <a:off x="6206655" y="2791105"/>
              <a:ext cx="1096645" cy="538918"/>
            </a:xfrm>
            <a:custGeom>
              <a:avLst/>
              <a:gdLst/>
              <a:ahLst/>
              <a:cxnLst/>
              <a:rect l="l" t="t" r="r" b="b"/>
              <a:pathLst>
                <a:path w="1096645" h="618489" extrusionOk="0">
                  <a:moveTo>
                    <a:pt x="0" y="0"/>
                  </a:moveTo>
                  <a:lnTo>
                    <a:pt x="1096035" y="0"/>
                  </a:lnTo>
                  <a:lnTo>
                    <a:pt x="1096035" y="618274"/>
                  </a:lnTo>
                  <a:lnTo>
                    <a:pt x="0" y="618274"/>
                  </a:lnTo>
                  <a:lnTo>
                    <a:pt x="0" y="0"/>
                  </a:lnTo>
                  <a:close/>
                </a:path>
              </a:pathLst>
            </a:custGeom>
            <a:noFill/>
            <a:ln w="12700" cap="flat" cmpd="sng">
              <a:solidFill>
                <a:srgbClr val="00AFE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6" name="Google Shape;546;g3bb46e28b82_0_3794"/>
          <p:cNvSpPr txBox="1"/>
          <p:nvPr/>
        </p:nvSpPr>
        <p:spPr>
          <a:xfrm>
            <a:off x="6203479" y="2775330"/>
            <a:ext cx="1124712" cy="826375"/>
          </a:xfrm>
          <a:prstGeom prst="rect">
            <a:avLst/>
          </a:prstGeom>
          <a:solidFill>
            <a:srgbClr val="00AFEF"/>
          </a:solidFill>
          <a:ln w="38100">
            <a:solidFill>
              <a:srgbClr val="00AFEF"/>
            </a:solidFill>
          </a:ln>
        </p:spPr>
        <p:txBody>
          <a:bodyPr spcFirstLastPara="1" wrap="square" lIns="0" tIns="20950" rIns="0" bIns="0" anchor="t" anchorCtr="0">
            <a:spAutoFit/>
          </a:bodyPr>
          <a:lstStyle/>
          <a:p>
            <a:pPr marR="6985" lvl="0" indent="4763" algn="ctr" rtl="0">
              <a:lnSpc>
                <a:spcPct val="109400"/>
              </a:lnSpc>
              <a:spcBef>
                <a:spcPts val="0"/>
              </a:spcBef>
              <a:spcAft>
                <a:spcPts val="0"/>
              </a:spcAft>
              <a:buClr>
                <a:srgbClr val="FFFFFF"/>
              </a:buClr>
              <a:buSzPts val="1600"/>
              <a:buFont typeface="Calibri"/>
              <a:buNone/>
            </a:pPr>
            <a:r>
              <a:rPr lang="en-US" sz="1600" i="0" u="none" strike="noStrike" cap="none">
                <a:solidFill>
                  <a:srgbClr val="FFFFFF"/>
                </a:solidFill>
                <a:latin typeface="+mj-lt"/>
                <a:ea typeface="Calibri"/>
                <a:cs typeface="Calibri"/>
                <a:sym typeface="Calibri"/>
              </a:rPr>
              <a:t>A–F Refresh Year</a:t>
            </a:r>
            <a:endParaRPr sz="1600" i="0" u="none" strike="noStrike" cap="none">
              <a:solidFill>
                <a:srgbClr val="000000"/>
              </a:solidFill>
              <a:latin typeface="+mj-lt"/>
              <a:ea typeface="Calibri"/>
              <a:cs typeface="Calibri"/>
              <a:sym typeface="Calibri"/>
            </a:endParaRPr>
          </a:p>
        </p:txBody>
      </p:sp>
      <p:pic>
        <p:nvPicPr>
          <p:cNvPr id="547" name="Google Shape;547;g3bb46e28b82_0_3794"/>
          <p:cNvPicPr preferRelativeResize="0"/>
          <p:nvPr/>
        </p:nvPicPr>
        <p:blipFill rotWithShape="1">
          <a:blip r:embed="rId8">
            <a:alphaModFix/>
          </a:blip>
          <a:srcRect/>
          <a:stretch/>
        </p:blipFill>
        <p:spPr>
          <a:xfrm>
            <a:off x="10757635" y="4002679"/>
            <a:ext cx="246888" cy="244424"/>
          </a:xfrm>
          <a:prstGeom prst="rect">
            <a:avLst/>
          </a:prstGeom>
          <a:noFill/>
          <a:ln>
            <a:noFill/>
          </a:ln>
        </p:spPr>
      </p:pic>
      <p:sp>
        <p:nvSpPr>
          <p:cNvPr id="548" name="Google Shape;548;g3bb46e28b82_0_3794"/>
          <p:cNvSpPr txBox="1"/>
          <p:nvPr/>
        </p:nvSpPr>
        <p:spPr>
          <a:xfrm>
            <a:off x="7431694" y="3639739"/>
            <a:ext cx="2812500" cy="2289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252525"/>
              </a:buClr>
              <a:buSzPts val="1400"/>
              <a:buFont typeface="Calibri"/>
              <a:buNone/>
            </a:pPr>
            <a:r>
              <a:rPr lang="en-US" sz="1400" b="0" i="0" u="none" strike="noStrike" cap="none">
                <a:solidFill>
                  <a:srgbClr val="252525"/>
                </a:solidFill>
                <a:latin typeface="Calibri"/>
                <a:ea typeface="Calibri"/>
                <a:cs typeface="Calibri"/>
                <a:sym typeface="Calibri"/>
              </a:rPr>
              <a:t>2028-29   2029-30   2030-31   2031-32</a:t>
            </a:r>
            <a:endParaRPr sz="1400" b="0" i="0" u="none" strike="noStrike" cap="none">
              <a:solidFill>
                <a:srgbClr val="000000"/>
              </a:solidFill>
              <a:latin typeface="Calibri"/>
              <a:ea typeface="Calibri"/>
              <a:cs typeface="Calibri"/>
              <a:sym typeface="Calibri"/>
            </a:endParaRPr>
          </a:p>
        </p:txBody>
      </p:sp>
      <p:sp>
        <p:nvSpPr>
          <p:cNvPr id="549" name="Google Shape;549;g3bb46e28b82_0_3794"/>
          <p:cNvSpPr txBox="1"/>
          <p:nvPr/>
        </p:nvSpPr>
        <p:spPr>
          <a:xfrm>
            <a:off x="10351842" y="4683247"/>
            <a:ext cx="1083900" cy="443700"/>
          </a:xfrm>
          <a:prstGeom prst="rect">
            <a:avLst/>
          </a:prstGeom>
          <a:noFill/>
          <a:ln>
            <a:noFill/>
          </a:ln>
        </p:spPr>
        <p:txBody>
          <a:bodyPr spcFirstLastPara="1" wrap="square" lIns="0" tIns="12700" rIns="0" bIns="0" anchor="t" anchorCtr="0">
            <a:spAutoFit/>
          </a:bodyPr>
          <a:lstStyle/>
          <a:p>
            <a:pPr marL="0" marR="5080" lvl="0" indent="83185" algn="ctr" rtl="0">
              <a:lnSpc>
                <a:spcPct val="100000"/>
              </a:lnSpc>
              <a:spcBef>
                <a:spcPts val="0"/>
              </a:spcBef>
              <a:spcAft>
                <a:spcPts val="0"/>
              </a:spcAft>
              <a:buClr>
                <a:srgbClr val="000000"/>
              </a:buClr>
              <a:buSzPts val="1400"/>
              <a:buFont typeface="Calibri"/>
              <a:buNone/>
            </a:pPr>
            <a:r>
              <a:rPr lang="en-US" sz="1400" i="0" u="none" strike="noStrike" cap="none">
                <a:solidFill>
                  <a:srgbClr val="000000"/>
                </a:solidFill>
                <a:latin typeface="+mj-lt"/>
                <a:ea typeface="Calibri"/>
                <a:cs typeface="Calibri"/>
                <a:sym typeface="Calibri"/>
              </a:rPr>
              <a:t>New 5-year methodology</a:t>
            </a:r>
            <a:endParaRPr sz="1400" i="0" u="none" strike="noStrike" cap="none">
              <a:solidFill>
                <a:srgbClr val="000000"/>
              </a:solidFill>
              <a:latin typeface="+mj-lt"/>
              <a:ea typeface="Calibri"/>
              <a:cs typeface="Calibri"/>
              <a:sym typeface="Calibri"/>
            </a:endParaRPr>
          </a:p>
        </p:txBody>
      </p:sp>
      <p:grpSp>
        <p:nvGrpSpPr>
          <p:cNvPr id="550" name="Google Shape;550;g3bb46e28b82_0_3794"/>
          <p:cNvGrpSpPr/>
          <p:nvPr/>
        </p:nvGrpSpPr>
        <p:grpSpPr>
          <a:xfrm>
            <a:off x="6790370" y="4006838"/>
            <a:ext cx="3505200" cy="982355"/>
            <a:chOff x="6790370" y="3806542"/>
            <a:chExt cx="3505200" cy="982355"/>
          </a:xfrm>
        </p:grpSpPr>
        <p:sp>
          <p:nvSpPr>
            <p:cNvPr id="551" name="Google Shape;551;g3bb46e28b82_0_3794"/>
            <p:cNvSpPr/>
            <p:nvPr/>
          </p:nvSpPr>
          <p:spPr>
            <a:xfrm>
              <a:off x="6790370" y="4047218"/>
              <a:ext cx="3505200" cy="741679"/>
            </a:xfrm>
            <a:custGeom>
              <a:avLst/>
              <a:gdLst/>
              <a:ahLst/>
              <a:cxnLst/>
              <a:rect l="l" t="t" r="r" b="b"/>
              <a:pathLst>
                <a:path w="3505200" h="741679" extrusionOk="0">
                  <a:moveTo>
                    <a:pt x="3504984" y="0"/>
                  </a:moveTo>
                  <a:lnTo>
                    <a:pt x="3502160" y="50300"/>
                  </a:lnTo>
                  <a:lnTo>
                    <a:pt x="3493934" y="98544"/>
                  </a:lnTo>
                  <a:lnTo>
                    <a:pt x="3480675" y="144289"/>
                  </a:lnTo>
                  <a:lnTo>
                    <a:pt x="3462751" y="187095"/>
                  </a:lnTo>
                  <a:lnTo>
                    <a:pt x="3440531" y="226520"/>
                  </a:lnTo>
                  <a:lnTo>
                    <a:pt x="3414383" y="262121"/>
                  </a:lnTo>
                  <a:lnTo>
                    <a:pt x="3384677" y="293457"/>
                  </a:lnTo>
                  <a:lnTo>
                    <a:pt x="3351780" y="320087"/>
                  </a:lnTo>
                  <a:lnTo>
                    <a:pt x="3316062" y="341567"/>
                  </a:lnTo>
                  <a:lnTo>
                    <a:pt x="3277890" y="357457"/>
                  </a:lnTo>
                  <a:lnTo>
                    <a:pt x="3237634" y="367316"/>
                  </a:lnTo>
                  <a:lnTo>
                    <a:pt x="3195662" y="370700"/>
                  </a:lnTo>
                  <a:lnTo>
                    <a:pt x="2061819" y="370700"/>
                  </a:lnTo>
                  <a:lnTo>
                    <a:pt x="2019845" y="374084"/>
                  </a:lnTo>
                  <a:lnTo>
                    <a:pt x="1979587" y="383941"/>
                  </a:lnTo>
                  <a:lnTo>
                    <a:pt x="1941414" y="399830"/>
                  </a:lnTo>
                  <a:lnTo>
                    <a:pt x="1905696" y="421310"/>
                  </a:lnTo>
                  <a:lnTo>
                    <a:pt x="1872799" y="447938"/>
                  </a:lnTo>
                  <a:lnTo>
                    <a:pt x="1843093" y="479272"/>
                  </a:lnTo>
                  <a:lnTo>
                    <a:pt x="1816947" y="514872"/>
                  </a:lnTo>
                  <a:lnTo>
                    <a:pt x="1794728" y="554295"/>
                  </a:lnTo>
                  <a:lnTo>
                    <a:pt x="1776805" y="597100"/>
                  </a:lnTo>
                  <a:lnTo>
                    <a:pt x="1763547" y="642844"/>
                  </a:lnTo>
                  <a:lnTo>
                    <a:pt x="1755322" y="691088"/>
                  </a:lnTo>
                  <a:lnTo>
                    <a:pt x="1752498" y="741387"/>
                  </a:lnTo>
                  <a:lnTo>
                    <a:pt x="1749674" y="691088"/>
                  </a:lnTo>
                  <a:lnTo>
                    <a:pt x="1741448" y="642844"/>
                  </a:lnTo>
                  <a:lnTo>
                    <a:pt x="1728189" y="597100"/>
                  </a:lnTo>
                  <a:lnTo>
                    <a:pt x="1710265" y="554295"/>
                  </a:lnTo>
                  <a:lnTo>
                    <a:pt x="1688044" y="514872"/>
                  </a:lnTo>
                  <a:lnTo>
                    <a:pt x="1661896" y="479272"/>
                  </a:lnTo>
                  <a:lnTo>
                    <a:pt x="1632189" y="447938"/>
                  </a:lnTo>
                  <a:lnTo>
                    <a:pt x="1599291" y="421310"/>
                  </a:lnTo>
                  <a:lnTo>
                    <a:pt x="1563571" y="399830"/>
                  </a:lnTo>
                  <a:lnTo>
                    <a:pt x="1525397" y="383941"/>
                  </a:lnTo>
                  <a:lnTo>
                    <a:pt x="1485139" y="374084"/>
                  </a:lnTo>
                  <a:lnTo>
                    <a:pt x="1443164" y="370700"/>
                  </a:lnTo>
                  <a:lnTo>
                    <a:pt x="309321" y="370700"/>
                  </a:lnTo>
                  <a:lnTo>
                    <a:pt x="267349" y="367316"/>
                  </a:lnTo>
                  <a:lnTo>
                    <a:pt x="227093" y="357457"/>
                  </a:lnTo>
                  <a:lnTo>
                    <a:pt x="188921" y="341567"/>
                  </a:lnTo>
                  <a:lnTo>
                    <a:pt x="153203" y="320087"/>
                  </a:lnTo>
                  <a:lnTo>
                    <a:pt x="120306" y="293457"/>
                  </a:lnTo>
                  <a:lnTo>
                    <a:pt x="90600" y="262121"/>
                  </a:lnTo>
                  <a:lnTo>
                    <a:pt x="64452" y="226520"/>
                  </a:lnTo>
                  <a:lnTo>
                    <a:pt x="42232" y="187095"/>
                  </a:lnTo>
                  <a:lnTo>
                    <a:pt x="24308" y="144289"/>
                  </a:lnTo>
                  <a:lnTo>
                    <a:pt x="11049" y="98544"/>
                  </a:lnTo>
                  <a:lnTo>
                    <a:pt x="2823" y="50300"/>
                  </a:lnTo>
                  <a:lnTo>
                    <a:pt x="0" y="0"/>
                  </a:lnTo>
                </a:path>
              </a:pathLst>
            </a:custGeom>
            <a:noFill/>
            <a:ln w="19050" cap="flat" cmpd="sng">
              <a:solidFill>
                <a:srgbClr val="00AFE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52" name="Google Shape;552;g3bb46e28b82_0_3794"/>
            <p:cNvPicPr preferRelativeResize="0"/>
            <p:nvPr/>
          </p:nvPicPr>
          <p:blipFill rotWithShape="1">
            <a:blip r:embed="rId9">
              <a:alphaModFix/>
            </a:blip>
            <a:srcRect/>
            <a:stretch/>
          </p:blipFill>
          <p:spPr>
            <a:xfrm>
              <a:off x="7567096" y="3806544"/>
              <a:ext cx="246888" cy="244424"/>
            </a:xfrm>
            <a:prstGeom prst="rect">
              <a:avLst/>
            </a:prstGeom>
            <a:noFill/>
            <a:ln>
              <a:noFill/>
            </a:ln>
          </p:spPr>
        </p:pic>
        <p:pic>
          <p:nvPicPr>
            <p:cNvPr id="553" name="Google Shape;553;g3bb46e28b82_0_3794"/>
            <p:cNvPicPr preferRelativeResize="0"/>
            <p:nvPr/>
          </p:nvPicPr>
          <p:blipFill rotWithShape="1">
            <a:blip r:embed="rId9">
              <a:alphaModFix/>
            </a:blip>
            <a:srcRect/>
            <a:stretch/>
          </p:blipFill>
          <p:spPr>
            <a:xfrm>
              <a:off x="8384180" y="3806542"/>
              <a:ext cx="246888" cy="244424"/>
            </a:xfrm>
            <a:prstGeom prst="rect">
              <a:avLst/>
            </a:prstGeom>
            <a:noFill/>
            <a:ln>
              <a:noFill/>
            </a:ln>
          </p:spPr>
        </p:pic>
        <p:pic>
          <p:nvPicPr>
            <p:cNvPr id="554" name="Google Shape;554;g3bb46e28b82_0_3794"/>
            <p:cNvPicPr preferRelativeResize="0"/>
            <p:nvPr/>
          </p:nvPicPr>
          <p:blipFill rotWithShape="1">
            <a:blip r:embed="rId9">
              <a:alphaModFix/>
            </a:blip>
            <a:srcRect/>
            <a:stretch/>
          </p:blipFill>
          <p:spPr>
            <a:xfrm>
              <a:off x="9072734" y="3806544"/>
              <a:ext cx="246888" cy="244424"/>
            </a:xfrm>
            <a:prstGeom prst="rect">
              <a:avLst/>
            </a:prstGeom>
            <a:noFill/>
            <a:ln>
              <a:noFill/>
            </a:ln>
          </p:spPr>
        </p:pic>
        <p:pic>
          <p:nvPicPr>
            <p:cNvPr id="555" name="Google Shape;555;g3bb46e28b82_0_3794"/>
            <p:cNvPicPr preferRelativeResize="0"/>
            <p:nvPr/>
          </p:nvPicPr>
          <p:blipFill rotWithShape="1">
            <a:blip r:embed="rId10">
              <a:alphaModFix/>
            </a:blip>
            <a:srcRect/>
            <a:stretch/>
          </p:blipFill>
          <p:spPr>
            <a:xfrm>
              <a:off x="9816373" y="3806544"/>
              <a:ext cx="246888" cy="244424"/>
            </a:xfrm>
            <a:prstGeom prst="rect">
              <a:avLst/>
            </a:prstGeom>
            <a:noFill/>
            <a:ln>
              <a:noFill/>
            </a:ln>
          </p:spPr>
        </p:pic>
      </p:grpSp>
      <p:sp>
        <p:nvSpPr>
          <p:cNvPr id="557" name="Google Shape;557;g3bb46e28b82_0_3794"/>
          <p:cNvSpPr txBox="1"/>
          <p:nvPr/>
        </p:nvSpPr>
        <p:spPr>
          <a:xfrm>
            <a:off x="4530329" y="3091398"/>
            <a:ext cx="630894" cy="461665"/>
          </a:xfrm>
          <a:prstGeom prst="rect">
            <a:avLst/>
          </a:prstGeom>
          <a:solidFill>
            <a:srgbClr val="00AFEF"/>
          </a:solidFill>
          <a:ln>
            <a:noFill/>
          </a:ln>
        </p:spPr>
        <p:txBody>
          <a:bodyPr spcFirstLastPara="1" wrap="square" lIns="0" tIns="45720" rIns="0" bIns="45720" anchor="t" anchorCtr="0">
            <a:spAutoFit/>
          </a:bodyPr>
          <a:lstStyle/>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2026 </a:t>
            </a:r>
          </a:p>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What-If</a:t>
            </a:r>
            <a:endParaRPr sz="1200" i="0" u="none" strike="noStrike" cap="none">
              <a:solidFill>
                <a:srgbClr val="000000"/>
              </a:solidFill>
              <a:ea typeface="Calibri"/>
              <a:cs typeface="Calibri"/>
              <a:sym typeface="Calibri"/>
            </a:endParaRPr>
          </a:p>
        </p:txBody>
      </p:sp>
      <p:sp>
        <p:nvSpPr>
          <p:cNvPr id="561" name="Google Shape;561;g3bb46e28b82_0_3794"/>
          <p:cNvSpPr/>
          <p:nvPr/>
        </p:nvSpPr>
        <p:spPr>
          <a:xfrm>
            <a:off x="10341773" y="3553062"/>
            <a:ext cx="1124712" cy="1634167"/>
          </a:xfrm>
          <a:custGeom>
            <a:avLst/>
            <a:gdLst/>
            <a:ahLst/>
            <a:cxnLst/>
            <a:rect l="l" t="t" r="r" b="b"/>
            <a:pathLst>
              <a:path w="1096645" h="2226310" extrusionOk="0">
                <a:moveTo>
                  <a:pt x="0" y="0"/>
                </a:moveTo>
                <a:lnTo>
                  <a:pt x="1096035" y="0"/>
                </a:lnTo>
                <a:lnTo>
                  <a:pt x="1096035" y="2225827"/>
                </a:lnTo>
                <a:lnTo>
                  <a:pt x="0" y="2225827"/>
                </a:lnTo>
                <a:lnTo>
                  <a:pt x="0" y="0"/>
                </a:lnTo>
                <a:close/>
              </a:path>
            </a:pathLst>
          </a:custGeom>
          <a:noFill/>
          <a:ln w="38100" cap="flat" cmpd="sng">
            <a:solidFill>
              <a:srgbClr val="00AF5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2" name="Google Shape;562;g3bb46e28b82_0_3794"/>
          <p:cNvSpPr txBox="1"/>
          <p:nvPr/>
        </p:nvSpPr>
        <p:spPr>
          <a:xfrm>
            <a:off x="10341774" y="2775330"/>
            <a:ext cx="1124712" cy="825088"/>
          </a:xfrm>
          <a:prstGeom prst="rect">
            <a:avLst/>
          </a:prstGeom>
          <a:solidFill>
            <a:srgbClr val="00AF50"/>
          </a:solidFill>
          <a:ln w="38100">
            <a:solidFill>
              <a:srgbClr val="00AF50"/>
            </a:solidFill>
          </a:ln>
        </p:spPr>
        <p:txBody>
          <a:bodyPr spcFirstLastPara="1" wrap="square" lIns="0" tIns="19675" rIns="0" bIns="0" anchor="t" anchorCtr="0">
            <a:spAutoFit/>
          </a:bodyPr>
          <a:lstStyle/>
          <a:p>
            <a:pPr marR="1905" lvl="0" indent="4763" algn="ctr" rtl="0">
              <a:lnSpc>
                <a:spcPct val="109400"/>
              </a:lnSpc>
              <a:spcBef>
                <a:spcPts val="0"/>
              </a:spcBef>
              <a:spcAft>
                <a:spcPts val="0"/>
              </a:spcAft>
              <a:buClr>
                <a:srgbClr val="FFFFFF"/>
              </a:buClr>
              <a:buSzPts val="1600"/>
              <a:buFont typeface="Calibri"/>
              <a:buNone/>
            </a:pPr>
            <a:r>
              <a:rPr lang="en-US" sz="1600" i="0" u="none" strike="noStrike" cap="none">
                <a:solidFill>
                  <a:srgbClr val="FFFFFF"/>
                </a:solidFill>
                <a:latin typeface="+mj-lt"/>
                <a:ea typeface="Calibri"/>
                <a:cs typeface="Calibri"/>
                <a:sym typeface="Calibri"/>
              </a:rPr>
              <a:t>A–F Refresh Year</a:t>
            </a:r>
            <a:endParaRPr sz="1600" i="0" u="none" strike="noStrike" cap="none">
              <a:solidFill>
                <a:srgbClr val="000000"/>
              </a:solidFill>
              <a:latin typeface="+mj-lt"/>
              <a:ea typeface="Calibri"/>
              <a:cs typeface="Calibri"/>
              <a:sym typeface="Calibri"/>
            </a:endParaRPr>
          </a:p>
        </p:txBody>
      </p:sp>
      <p:sp>
        <p:nvSpPr>
          <p:cNvPr id="565" name="Google Shape;565;g3bb46e28b82_0_3794"/>
          <p:cNvSpPr txBox="1"/>
          <p:nvPr/>
        </p:nvSpPr>
        <p:spPr>
          <a:xfrm>
            <a:off x="1819573" y="2775330"/>
            <a:ext cx="1124712" cy="840486"/>
          </a:xfrm>
          <a:prstGeom prst="rect">
            <a:avLst/>
          </a:prstGeom>
          <a:solidFill>
            <a:srgbClr val="F05F38"/>
          </a:solidFill>
          <a:ln w="38100">
            <a:solidFill>
              <a:srgbClr val="F05F38"/>
            </a:solidFill>
          </a:ln>
        </p:spPr>
        <p:txBody>
          <a:bodyPr spcFirstLastPara="1" wrap="square" lIns="0" tIns="34925" rIns="0" bIns="0" anchor="t" anchorCtr="0">
            <a:spAutoFit/>
          </a:bodyPr>
          <a:lstStyle/>
          <a:p>
            <a:pPr marR="1270" lvl="0" algn="ctr" rtl="0">
              <a:lnSpc>
                <a:spcPct val="109400"/>
              </a:lnSpc>
              <a:spcBef>
                <a:spcPts val="0"/>
              </a:spcBef>
              <a:spcAft>
                <a:spcPts val="0"/>
              </a:spcAft>
              <a:buClr>
                <a:srgbClr val="FFFFFF"/>
              </a:buClr>
              <a:buSzPts val="1600"/>
              <a:buFont typeface="Calibri"/>
              <a:buNone/>
            </a:pPr>
            <a:r>
              <a:rPr lang="en-US" sz="1600" i="0" u="none" strike="noStrike" cap="none">
                <a:solidFill>
                  <a:srgbClr val="FFFFFF"/>
                </a:solidFill>
                <a:latin typeface="+mj-lt"/>
                <a:ea typeface="Calibri"/>
                <a:cs typeface="Calibri"/>
                <a:sym typeface="Calibri"/>
              </a:rPr>
              <a:t>A–F Refresh Year</a:t>
            </a:r>
            <a:endParaRPr sz="1600" i="0" u="none" strike="noStrike" cap="none">
              <a:solidFill>
                <a:srgbClr val="000000"/>
              </a:solidFill>
              <a:latin typeface="+mj-lt"/>
              <a:ea typeface="Calibri"/>
              <a:cs typeface="Calibri"/>
              <a:sym typeface="Calibri"/>
            </a:endParaRPr>
          </a:p>
        </p:txBody>
      </p:sp>
      <p:sp>
        <p:nvSpPr>
          <p:cNvPr id="2" name="Google Shape;532;g3bb46e28b82_0_3794">
            <a:extLst>
              <a:ext uri="{FF2B5EF4-FFF2-40B4-BE49-F238E27FC236}">
                <a16:creationId xmlns:a16="http://schemas.microsoft.com/office/drawing/2014/main" id="{6C7262B3-B4C6-5405-A9E1-82D74494D932}"/>
              </a:ext>
            </a:extLst>
          </p:cNvPr>
          <p:cNvSpPr txBox="1"/>
          <p:nvPr/>
        </p:nvSpPr>
        <p:spPr>
          <a:xfrm>
            <a:off x="1848424" y="3637473"/>
            <a:ext cx="1050058" cy="243656"/>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252525"/>
              </a:buClr>
              <a:buSzPts val="1500"/>
              <a:buFont typeface="Calibri"/>
              <a:buNone/>
            </a:pPr>
            <a:r>
              <a:rPr lang="en-US" sz="1500" b="1" i="0" u="none" strike="noStrike" cap="none">
                <a:solidFill>
                  <a:srgbClr val="252525"/>
                </a:solidFill>
                <a:latin typeface="Calibri"/>
                <a:ea typeface="Calibri"/>
                <a:cs typeface="Calibri"/>
                <a:sym typeface="Calibri"/>
              </a:rPr>
              <a:t>2022-23</a:t>
            </a:r>
            <a:endParaRPr sz="1500" b="0" i="0" u="none" strike="noStrike" cap="none">
              <a:solidFill>
                <a:srgbClr val="000000"/>
              </a:solidFill>
              <a:latin typeface="Calibri"/>
              <a:ea typeface="Calibri"/>
              <a:cs typeface="Calibri"/>
              <a:sym typeface="Calibri"/>
            </a:endParaRPr>
          </a:p>
        </p:txBody>
      </p:sp>
      <p:sp>
        <p:nvSpPr>
          <p:cNvPr id="3" name="Google Shape;541;g3bb46e28b82_0_3794">
            <a:extLst>
              <a:ext uri="{FF2B5EF4-FFF2-40B4-BE49-F238E27FC236}">
                <a16:creationId xmlns:a16="http://schemas.microsoft.com/office/drawing/2014/main" id="{051109DE-08AE-4AFB-5FA7-9DEF4F77B1E1}"/>
              </a:ext>
            </a:extLst>
          </p:cNvPr>
          <p:cNvSpPr txBox="1"/>
          <p:nvPr/>
        </p:nvSpPr>
        <p:spPr>
          <a:xfrm>
            <a:off x="1823291" y="4683247"/>
            <a:ext cx="1075191" cy="443700"/>
          </a:xfrm>
          <a:prstGeom prst="rect">
            <a:avLst/>
          </a:prstGeom>
          <a:noFill/>
          <a:ln>
            <a:noFill/>
          </a:ln>
        </p:spPr>
        <p:txBody>
          <a:bodyPr spcFirstLastPara="1" wrap="square" lIns="0" tIns="12700" rIns="0" bIns="0" anchor="t" anchorCtr="0">
            <a:spAutoFit/>
          </a:bodyPr>
          <a:lstStyle/>
          <a:p>
            <a:pPr marL="0" marR="5080" lvl="0" indent="83185" algn="ctr" rtl="0">
              <a:lnSpc>
                <a:spcPct val="100000"/>
              </a:lnSpc>
              <a:spcBef>
                <a:spcPts val="0"/>
              </a:spcBef>
              <a:spcAft>
                <a:spcPts val="0"/>
              </a:spcAft>
              <a:buClr>
                <a:srgbClr val="000000"/>
              </a:buClr>
              <a:buSzPts val="1400"/>
              <a:buFont typeface="Calibri"/>
              <a:buNone/>
            </a:pPr>
            <a:r>
              <a:rPr lang="en-US" sz="1400" i="0" u="none" strike="noStrike" cap="none">
                <a:solidFill>
                  <a:srgbClr val="000000"/>
                </a:solidFill>
                <a:latin typeface="+mj-lt"/>
                <a:ea typeface="Calibri"/>
                <a:cs typeface="Calibri"/>
                <a:sym typeface="Calibri"/>
              </a:rPr>
              <a:t>New 5-year methodology</a:t>
            </a:r>
            <a:endParaRPr sz="1400" i="0" u="none" strike="noStrike" cap="none">
              <a:solidFill>
                <a:srgbClr val="000000"/>
              </a:solidFill>
              <a:latin typeface="+mj-lt"/>
              <a:ea typeface="Calibri"/>
              <a:cs typeface="Calibri"/>
              <a:sym typeface="Calibri"/>
            </a:endParaRPr>
          </a:p>
        </p:txBody>
      </p:sp>
      <p:sp>
        <p:nvSpPr>
          <p:cNvPr id="4" name="Google Shape;557;g3bb46e28b82_0_3794">
            <a:extLst>
              <a:ext uri="{FF2B5EF4-FFF2-40B4-BE49-F238E27FC236}">
                <a16:creationId xmlns:a16="http://schemas.microsoft.com/office/drawing/2014/main" id="{B54FD887-5CC4-8283-796C-08156DB029B7}"/>
              </a:ext>
            </a:extLst>
          </p:cNvPr>
          <p:cNvSpPr txBox="1"/>
          <p:nvPr/>
        </p:nvSpPr>
        <p:spPr>
          <a:xfrm>
            <a:off x="5408604" y="3091398"/>
            <a:ext cx="630894" cy="461665"/>
          </a:xfrm>
          <a:prstGeom prst="rect">
            <a:avLst/>
          </a:prstGeom>
          <a:solidFill>
            <a:srgbClr val="00AFEF"/>
          </a:solidFill>
          <a:ln>
            <a:noFill/>
          </a:ln>
        </p:spPr>
        <p:txBody>
          <a:bodyPr spcFirstLastPara="1" wrap="square" lIns="0" tIns="45720" rIns="0" bIns="45720" anchor="t" anchorCtr="0">
            <a:spAutoFit/>
          </a:bodyPr>
          <a:lstStyle/>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2027 </a:t>
            </a:r>
          </a:p>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What-If</a:t>
            </a:r>
            <a:endParaRPr sz="1200" i="0" u="none" strike="noStrike" cap="none">
              <a:solidFill>
                <a:srgbClr val="000000"/>
              </a:solidFill>
              <a:ea typeface="Calibri"/>
              <a:cs typeface="Calibri"/>
              <a:sym typeface="Calibri"/>
            </a:endParaRPr>
          </a:p>
        </p:txBody>
      </p:sp>
      <p:sp>
        <p:nvSpPr>
          <p:cNvPr id="5" name="Google Shape;557;g3bb46e28b82_0_3794">
            <a:extLst>
              <a:ext uri="{FF2B5EF4-FFF2-40B4-BE49-F238E27FC236}">
                <a16:creationId xmlns:a16="http://schemas.microsoft.com/office/drawing/2014/main" id="{7E0A8FD1-9BA2-3FCB-3930-924073D5C794}"/>
              </a:ext>
            </a:extLst>
          </p:cNvPr>
          <p:cNvSpPr txBox="1"/>
          <p:nvPr/>
        </p:nvSpPr>
        <p:spPr>
          <a:xfrm>
            <a:off x="8828929" y="3091398"/>
            <a:ext cx="630894" cy="461665"/>
          </a:xfrm>
          <a:prstGeom prst="rect">
            <a:avLst/>
          </a:prstGeom>
          <a:solidFill>
            <a:srgbClr val="00AF50"/>
          </a:solidFill>
          <a:ln>
            <a:solidFill>
              <a:srgbClr val="00AF50"/>
            </a:solidFill>
          </a:ln>
        </p:spPr>
        <p:txBody>
          <a:bodyPr spcFirstLastPara="1" wrap="square" lIns="0" tIns="45720" rIns="0" bIns="45720" anchor="t" anchorCtr="0">
            <a:spAutoFit/>
          </a:bodyPr>
          <a:lstStyle/>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2031 </a:t>
            </a:r>
          </a:p>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What-If</a:t>
            </a:r>
            <a:endParaRPr sz="1200" i="0" u="none" strike="noStrike" cap="none">
              <a:solidFill>
                <a:srgbClr val="000000"/>
              </a:solidFill>
              <a:ea typeface="Calibri"/>
              <a:cs typeface="Calibri"/>
              <a:sym typeface="Calibri"/>
            </a:endParaRPr>
          </a:p>
        </p:txBody>
      </p:sp>
      <p:sp>
        <p:nvSpPr>
          <p:cNvPr id="6" name="Google Shape;557;g3bb46e28b82_0_3794">
            <a:extLst>
              <a:ext uri="{FF2B5EF4-FFF2-40B4-BE49-F238E27FC236}">
                <a16:creationId xmlns:a16="http://schemas.microsoft.com/office/drawing/2014/main" id="{589B1E07-6D07-73E1-0C31-07E4523F9B1A}"/>
              </a:ext>
            </a:extLst>
          </p:cNvPr>
          <p:cNvSpPr txBox="1"/>
          <p:nvPr/>
        </p:nvSpPr>
        <p:spPr>
          <a:xfrm>
            <a:off x="9599079" y="3091398"/>
            <a:ext cx="630894" cy="461665"/>
          </a:xfrm>
          <a:prstGeom prst="rect">
            <a:avLst/>
          </a:prstGeom>
          <a:solidFill>
            <a:srgbClr val="00AF50"/>
          </a:solidFill>
          <a:ln>
            <a:solidFill>
              <a:srgbClr val="00AF50"/>
            </a:solidFill>
          </a:ln>
        </p:spPr>
        <p:txBody>
          <a:bodyPr spcFirstLastPara="1" wrap="square" lIns="0" tIns="45720" rIns="0" bIns="45720" anchor="t" anchorCtr="0">
            <a:spAutoFit/>
          </a:bodyPr>
          <a:lstStyle/>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2032 </a:t>
            </a:r>
          </a:p>
          <a:p>
            <a:pPr marR="0" lvl="0" algn="ctr" rtl="0">
              <a:lnSpc>
                <a:spcPct val="100000"/>
              </a:lnSpc>
              <a:spcBef>
                <a:spcPts val="0"/>
              </a:spcBef>
              <a:spcAft>
                <a:spcPts val="0"/>
              </a:spcAft>
              <a:buClr>
                <a:srgbClr val="FFFFFF"/>
              </a:buClr>
              <a:buSzPts val="1100"/>
              <a:buFont typeface="Calibri"/>
              <a:buNone/>
            </a:pPr>
            <a:r>
              <a:rPr lang="en-US" sz="1200" i="0" u="none" strike="noStrike" cap="none">
                <a:solidFill>
                  <a:srgbClr val="FFFFFF"/>
                </a:solidFill>
                <a:ea typeface="Calibri"/>
                <a:cs typeface="Calibri"/>
                <a:sym typeface="Calibri"/>
              </a:rPr>
              <a:t>What-If</a:t>
            </a:r>
            <a:endParaRPr sz="1200" i="0" u="none" strike="noStrike" cap="none">
              <a:solidFill>
                <a:srgbClr val="000000"/>
              </a:solidFill>
              <a:ea typeface="Calibri"/>
              <a:cs typeface="Calibri"/>
              <a:sym typeface="Calibri"/>
            </a:endParaRPr>
          </a:p>
        </p:txBody>
      </p:sp>
      <p:sp>
        <p:nvSpPr>
          <p:cNvPr id="7" name="Arrow: Pentagon 6">
            <a:extLst>
              <a:ext uri="{FF2B5EF4-FFF2-40B4-BE49-F238E27FC236}">
                <a16:creationId xmlns:a16="http://schemas.microsoft.com/office/drawing/2014/main" id="{2B83F0E8-DC8C-60CC-90EF-137B49767832}"/>
              </a:ext>
            </a:extLst>
          </p:cNvPr>
          <p:cNvSpPr/>
          <p:nvPr/>
        </p:nvSpPr>
        <p:spPr>
          <a:xfrm rot="16200000">
            <a:off x="4672260" y="4000109"/>
            <a:ext cx="437021" cy="1218515"/>
          </a:xfrm>
          <a:prstGeom prst="homePlate">
            <a:avLst/>
          </a:prstGeom>
          <a:solidFill>
            <a:srgbClr val="F05F38"/>
          </a:solidFill>
          <a:ln>
            <a:solidFill>
              <a:srgbClr val="F05F38"/>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600">
                <a:latin typeface="+mj-lt"/>
              </a:rPr>
              <a:t>We are here</a:t>
            </a:r>
          </a:p>
        </p:txBody>
      </p:sp>
    </p:spTree>
    <p:custDataLst>
      <p:tags r:id="rId1"/>
    </p:custDataLst>
    <p:extLst>
      <p:ext uri="{BB962C8B-B14F-4D97-AF65-F5344CB8AC3E}">
        <p14:creationId xmlns:p14="http://schemas.microsoft.com/office/powerpoint/2010/main" val="49531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3bb46e28b82_0_3107"/>
          <p:cNvSpPr txBox="1">
            <a:spLocks noGrp="1"/>
          </p:cNvSpPr>
          <p:nvPr>
            <p:ph type="title"/>
          </p:nvPr>
        </p:nvSpPr>
        <p:spPr>
          <a:xfrm>
            <a:off x="517846" y="571500"/>
            <a:ext cx="11399834" cy="9318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Preliminary 2028 </a:t>
            </a:r>
            <a:r>
              <a:rPr lang="en-US">
                <a:ea typeface="Calibri"/>
                <a:cs typeface="Calibri"/>
                <a:sym typeface="Calibri"/>
              </a:rPr>
              <a:t>A–F </a:t>
            </a:r>
            <a:r>
              <a:rPr lang="en-US"/>
              <a:t>system Refresh Framework </a:t>
            </a:r>
            <a:endParaRPr/>
          </a:p>
        </p:txBody>
      </p:sp>
      <p:sp>
        <p:nvSpPr>
          <p:cNvPr id="465" name="Google Shape;465;g3bb46e28b82_0_3107"/>
          <p:cNvSpPr txBox="1">
            <a:spLocks noGrp="1"/>
          </p:cNvSpPr>
          <p:nvPr>
            <p:ph idx="1"/>
          </p:nvPr>
        </p:nvSpPr>
        <p:spPr>
          <a:xfrm>
            <a:off x="517846" y="1503364"/>
            <a:ext cx="7860979" cy="4057178"/>
          </a:xfrm>
          <a:prstGeom prst="rect">
            <a:avLst/>
          </a:prstGeom>
          <a:noFill/>
          <a:ln>
            <a:noFill/>
          </a:ln>
        </p:spPr>
        <p:txBody>
          <a:bodyPr spcFirstLastPara="1" wrap="square" lIns="91425" tIns="45700" rIns="91425" bIns="45700" anchor="t" anchorCtr="0">
            <a:noAutofit/>
          </a:bodyPr>
          <a:lstStyle/>
          <a:p>
            <a:pPr marL="457200" indent="-457200">
              <a:lnSpc>
                <a:spcPct val="110000"/>
              </a:lnSpc>
              <a:spcBef>
                <a:spcPts val="275"/>
              </a:spcBef>
              <a:spcAft>
                <a:spcPts val="600"/>
              </a:spcAft>
              <a:buClr>
                <a:srgbClr val="003468"/>
              </a:buClr>
              <a:buSzPts val="2400"/>
            </a:pPr>
            <a:r>
              <a:rPr lang="en-US">
                <a:solidFill>
                  <a:schemeClr val="tx2"/>
                </a:solidFill>
                <a:latin typeface="Arial Black" panose="020B0A04020102020204" pitchFamily="34" charset="0"/>
              </a:rPr>
              <a:t>5-year refresh </a:t>
            </a:r>
            <a:r>
              <a:rPr lang="en-US"/>
              <a:t>now explicitly codified</a:t>
            </a:r>
            <a:endParaRPr/>
          </a:p>
          <a:p>
            <a:pPr marL="457200" indent="-457200">
              <a:lnSpc>
                <a:spcPct val="110000"/>
              </a:lnSpc>
              <a:spcBef>
                <a:spcPts val="0"/>
              </a:spcBef>
              <a:spcAft>
                <a:spcPts val="600"/>
              </a:spcAft>
              <a:buClr>
                <a:srgbClr val="003468"/>
              </a:buClr>
              <a:buSzPts val="2400"/>
            </a:pPr>
            <a:r>
              <a:rPr lang="en-US"/>
              <a:t>The commissioner cannot raise cut scores outside of the refresh cycle</a:t>
            </a:r>
            <a:endParaRPr/>
          </a:p>
          <a:p>
            <a:pPr marL="457200" indent="-457200">
              <a:lnSpc>
                <a:spcPct val="110000"/>
              </a:lnSpc>
              <a:spcBef>
                <a:spcPts val="0"/>
              </a:spcBef>
              <a:spcAft>
                <a:spcPts val="600"/>
              </a:spcAft>
              <a:buClr>
                <a:srgbClr val="003468"/>
              </a:buClr>
              <a:buSzPts val="2400"/>
            </a:pPr>
            <a:r>
              <a:rPr lang="en-US"/>
              <a:t>Refresh rules must be communicated </a:t>
            </a:r>
            <a:r>
              <a:rPr lang="en-US">
                <a:solidFill>
                  <a:schemeClr val="tx2"/>
                </a:solidFill>
                <a:latin typeface="Arial Black" panose="020B0A04020102020204" pitchFamily="34" charset="0"/>
              </a:rPr>
              <a:t>two years before the refresh</a:t>
            </a:r>
            <a:r>
              <a:rPr lang="en-US"/>
              <a:t> (Adopt Manual August 2026)</a:t>
            </a:r>
            <a:endParaRPr/>
          </a:p>
          <a:p>
            <a:pPr marL="457200" indent="-457200">
              <a:lnSpc>
                <a:spcPct val="110000"/>
              </a:lnSpc>
              <a:spcBef>
                <a:spcPts val="0"/>
              </a:spcBef>
              <a:spcAft>
                <a:spcPts val="600"/>
              </a:spcAft>
              <a:buClr>
                <a:srgbClr val="003468"/>
              </a:buClr>
              <a:buSzPts val="2400"/>
            </a:pPr>
            <a:r>
              <a:rPr lang="en-US">
                <a:solidFill>
                  <a:schemeClr val="tx2"/>
                </a:solidFill>
                <a:latin typeface="Arial Black" panose="020B0A04020102020204" pitchFamily="34" charset="0"/>
              </a:rPr>
              <a:t>What-if ratings </a:t>
            </a:r>
            <a:r>
              <a:rPr lang="en-US"/>
              <a:t>must be provided for those two years (2026 and 2027 What-Ifs)</a:t>
            </a:r>
            <a:endParaRPr/>
          </a:p>
          <a:p>
            <a:pPr marL="12700" marR="5080" lvl="0" indent="139700" algn="l" rtl="0">
              <a:lnSpc>
                <a:spcPct val="197916"/>
              </a:lnSpc>
              <a:spcBef>
                <a:spcPts val="705"/>
              </a:spcBef>
              <a:spcAft>
                <a:spcPts val="0"/>
              </a:spcAft>
              <a:buSzPts val="2400"/>
              <a:buNone/>
            </a:pPr>
            <a:endParaRPr b="1"/>
          </a:p>
          <a:p>
            <a:pPr marL="12700" marR="5080" lvl="0" indent="139700" algn="l" rtl="0">
              <a:lnSpc>
                <a:spcPct val="197916"/>
              </a:lnSpc>
              <a:spcBef>
                <a:spcPts val="705"/>
              </a:spcBef>
              <a:spcAft>
                <a:spcPts val="0"/>
              </a:spcAft>
              <a:buSzPts val="2400"/>
              <a:buNone/>
            </a:pPr>
            <a:endParaRPr/>
          </a:p>
        </p:txBody>
      </p:sp>
      <p:sp>
        <p:nvSpPr>
          <p:cNvPr id="463" name="Google Shape;463;g3bb46e28b82_0_3107"/>
          <p:cNvSpPr txBox="1">
            <a:spLocks noGrp="1"/>
          </p:cNvSpPr>
          <p:nvPr>
            <p:ph type="body" idx="4294967295"/>
          </p:nvPr>
        </p:nvSpPr>
        <p:spPr>
          <a:xfrm>
            <a:off x="8500745" y="2178504"/>
            <a:ext cx="2974975" cy="2087562"/>
          </a:xfrm>
          <a:prstGeom prst="rect">
            <a:avLst/>
          </a:prstGeom>
          <a:noFill/>
          <a:ln>
            <a:solidFill>
              <a:schemeClr val="tx1"/>
            </a:solidFill>
          </a:ln>
        </p:spPr>
        <p:txBody>
          <a:bodyPr spcFirstLastPara="1" wrap="square" lIns="182880" tIns="91440" rIns="182880" bIns="91440" anchor="ctr" anchorCtr="0">
            <a:noAutofit/>
          </a:bodyPr>
          <a:lstStyle/>
          <a:p>
            <a:pPr marL="0" lvl="0" indent="0" algn="l" rtl="0">
              <a:lnSpc>
                <a:spcPct val="120000"/>
              </a:lnSpc>
              <a:spcBef>
                <a:spcPts val="0"/>
              </a:spcBef>
              <a:spcAft>
                <a:spcPts val="0"/>
              </a:spcAft>
              <a:buSzPts val="3600"/>
              <a:buNone/>
            </a:pPr>
            <a:r>
              <a:rPr lang="en-US">
                <a:solidFill>
                  <a:srgbClr val="007CC2"/>
                </a:solidFill>
              </a:rPr>
              <a:t>Update from the 89</a:t>
            </a:r>
            <a:r>
              <a:rPr lang="en-US" baseline="30000">
                <a:solidFill>
                  <a:srgbClr val="007CC2"/>
                </a:solidFill>
              </a:rPr>
              <a:t>th</a:t>
            </a:r>
            <a:r>
              <a:rPr lang="en-US">
                <a:solidFill>
                  <a:srgbClr val="007CC2"/>
                </a:solidFill>
              </a:rPr>
              <a:t> Legislative Session</a:t>
            </a:r>
            <a:endParaRPr>
              <a:solidFill>
                <a:srgbClr val="007CC2"/>
              </a:solidFill>
            </a:endParaRPr>
          </a:p>
        </p:txBody>
      </p:sp>
      <p:sp>
        <p:nvSpPr>
          <p:cNvPr id="2" name="Rectangle 1">
            <a:extLst>
              <a:ext uri="{FF2B5EF4-FFF2-40B4-BE49-F238E27FC236}">
                <a16:creationId xmlns:a16="http://schemas.microsoft.com/office/drawing/2014/main" id="{80052D98-BE45-5645-E45A-274F6D12378E}"/>
              </a:ext>
            </a:extLst>
          </p:cNvPr>
          <p:cNvSpPr/>
          <p:nvPr/>
        </p:nvSpPr>
        <p:spPr>
          <a:xfrm>
            <a:off x="8500745" y="1503363"/>
            <a:ext cx="2974975" cy="675141"/>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Arial Black" panose="020B0A04020102020204" pitchFamily="34" charset="0"/>
              </a:rPr>
              <a:t>HB 8</a:t>
            </a:r>
          </a:p>
        </p:txBody>
      </p:sp>
    </p:spTree>
    <p:custDataLst>
      <p:tags r:id="rId1"/>
    </p:custDataLst>
    <p:extLst>
      <p:ext uri="{BB962C8B-B14F-4D97-AF65-F5344CB8AC3E}">
        <p14:creationId xmlns:p14="http://schemas.microsoft.com/office/powerpoint/2010/main" val="297508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4" name="Google Shape;184;g3bb46e28b82_0_683"/>
          <p:cNvPicPr preferRelativeResize="0"/>
          <p:nvPr/>
        </p:nvPicPr>
        <p:blipFill rotWithShape="1">
          <a:blip r:embed="rId4">
            <a:alphaModFix/>
          </a:blip>
          <a:srcRect/>
          <a:stretch/>
        </p:blipFill>
        <p:spPr>
          <a:xfrm>
            <a:off x="0" y="832159"/>
            <a:ext cx="12192002" cy="6025840"/>
          </a:xfrm>
          <a:prstGeom prst="rect">
            <a:avLst/>
          </a:prstGeom>
          <a:noFill/>
          <a:ln>
            <a:noFill/>
          </a:ln>
        </p:spPr>
      </p:pic>
      <p:sp>
        <p:nvSpPr>
          <p:cNvPr id="183" name="Google Shape;183;g3bb46e28b82_0_683"/>
          <p:cNvSpPr txBox="1"/>
          <p:nvPr/>
        </p:nvSpPr>
        <p:spPr>
          <a:xfrm>
            <a:off x="0" y="0"/>
            <a:ext cx="12192000" cy="923330"/>
          </a:xfrm>
          <a:prstGeom prst="rect">
            <a:avLst/>
          </a:prstGeom>
          <a:solidFill>
            <a:schemeClr val="tx1"/>
          </a:solidFill>
          <a:ln>
            <a:noFill/>
          </a:ln>
        </p:spPr>
        <p:txBody>
          <a:bodyPr spcFirstLastPara="1" wrap="square" lIns="91425" tIns="182880" rIns="91425" bIns="182880" anchor="t" anchorCtr="0">
            <a:spAutoFit/>
          </a:bodyPr>
          <a:lstStyle/>
          <a:p>
            <a:pPr marL="0" marR="0" lvl="0" indent="0" algn="ctr" rtl="0">
              <a:lnSpc>
                <a:spcPct val="100000"/>
              </a:lnSpc>
              <a:spcBef>
                <a:spcPts val="0"/>
              </a:spcBef>
              <a:spcAft>
                <a:spcPts val="0"/>
              </a:spcAft>
              <a:buClr>
                <a:srgbClr val="002060"/>
              </a:buClr>
              <a:buSzPts val="3600"/>
              <a:buFont typeface="Calibri"/>
              <a:buNone/>
            </a:pPr>
            <a:r>
              <a:rPr lang="en-US" sz="3600" b="0" i="0" u="none" strike="noStrike" cap="none">
                <a:solidFill>
                  <a:schemeClr val="bg1"/>
                </a:solidFill>
                <a:latin typeface="Arial" panose="020B0604020202020204" pitchFamily="34" charset="0"/>
                <a:ea typeface="Calibri"/>
                <a:cs typeface="Arial" panose="020B0604020202020204" pitchFamily="34" charset="0"/>
                <a:sym typeface="Calibri"/>
              </a:rPr>
              <a:t>For </a:t>
            </a:r>
            <a:r>
              <a:rPr lang="en-US" sz="3600">
                <a:solidFill>
                  <a:schemeClr val="bg1"/>
                </a:solidFill>
                <a:latin typeface="Arial" panose="020B0604020202020204" pitchFamily="34" charset="0"/>
                <a:ea typeface="Calibri"/>
                <a:cs typeface="Arial" panose="020B0604020202020204" pitchFamily="34" charset="0"/>
                <a:sym typeface="Calibri"/>
              </a:rPr>
              <a:t>current and historical</a:t>
            </a:r>
            <a:r>
              <a:rPr lang="en-US" sz="3600" b="0" i="0" u="none" strike="noStrike" cap="none">
                <a:solidFill>
                  <a:schemeClr val="bg1"/>
                </a:solidFill>
                <a:latin typeface="Arial" panose="020B0604020202020204" pitchFamily="34" charset="0"/>
                <a:ea typeface="Calibri"/>
                <a:cs typeface="Arial" panose="020B0604020202020204" pitchFamily="34" charset="0"/>
                <a:sym typeface="Calibri"/>
              </a:rPr>
              <a:t> ratings, visit </a:t>
            </a:r>
            <a:r>
              <a:rPr lang="en-US" sz="3600" b="0" i="0" strike="noStrike" cap="none">
                <a:solidFill>
                  <a:schemeClr val="bg1"/>
                </a:solidFill>
                <a:latin typeface="Arial Black" panose="020B0A04020102020204" pitchFamily="34" charset="0"/>
                <a:ea typeface="Calibri"/>
                <a:cs typeface="Arial" panose="020B0604020202020204" pitchFamily="34" charset="0"/>
                <a:sym typeface="Calibri"/>
              </a:rPr>
              <a:t>TXschools.gov</a:t>
            </a:r>
            <a:endParaRPr sz="3600" b="0" i="0" strike="noStrike" cap="none">
              <a:solidFill>
                <a:schemeClr val="bg1"/>
              </a:solidFill>
              <a:latin typeface="Arial Black" panose="020B0A04020102020204" pitchFamily="34" charset="0"/>
              <a:ea typeface="Calibri"/>
              <a:cs typeface="Arial" panose="020B0604020202020204" pitchFamily="34" charset="0"/>
              <a:sym typeface="Calibri"/>
            </a:endParaRPr>
          </a:p>
        </p:txBody>
      </p:sp>
    </p:spTree>
    <p:custDataLst>
      <p:tags r:id="rId1"/>
    </p:custDataLst>
    <p:extLst>
      <p:ext uri="{BB962C8B-B14F-4D97-AF65-F5344CB8AC3E}">
        <p14:creationId xmlns:p14="http://schemas.microsoft.com/office/powerpoint/2010/main" val="352429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AA11-B478-C7FB-1E9B-EF6DAE2BBD07}"/>
              </a:ext>
            </a:extLst>
          </p:cNvPr>
          <p:cNvSpPr>
            <a:spLocks noGrp="1"/>
          </p:cNvSpPr>
          <p:nvPr>
            <p:ph type="title"/>
          </p:nvPr>
        </p:nvSpPr>
        <p:spPr/>
        <p:txBody>
          <a:bodyPr>
            <a:normAutofit/>
          </a:bodyPr>
          <a:lstStyle/>
          <a:p>
            <a:r>
              <a:rPr lang="en-US" sz="3700"/>
              <a:t>District Accountability Snapshot</a:t>
            </a:r>
          </a:p>
        </p:txBody>
      </p:sp>
      <p:pic>
        <p:nvPicPr>
          <p:cNvPr id="4" name="Google Shape;254;g3bb46e28b82_0_1288" descr="A screenshot of a school account">
            <a:extLst>
              <a:ext uri="{FF2B5EF4-FFF2-40B4-BE49-F238E27FC236}">
                <a16:creationId xmlns:a16="http://schemas.microsoft.com/office/drawing/2014/main" id="{EF31048F-B424-A035-434D-FA8AB53FCC92}"/>
              </a:ext>
            </a:extLst>
          </p:cNvPr>
          <p:cNvPicPr preferRelativeResize="0"/>
          <p:nvPr/>
        </p:nvPicPr>
        <p:blipFill rotWithShape="1">
          <a:blip r:embed="rId4"/>
          <a:stretch/>
        </p:blipFill>
        <p:spPr>
          <a:xfrm>
            <a:off x="838200" y="1503362"/>
            <a:ext cx="10515600" cy="3706749"/>
          </a:xfrm>
          <a:prstGeom prst="rect">
            <a:avLst/>
          </a:prstGeom>
          <a:noFill/>
          <a:ln>
            <a:noFill/>
          </a:ln>
          <a:effectLst>
            <a:outerShdw blurRad="292100" dist="139700" dir="2700000" algn="tl" rotWithShape="0">
              <a:srgbClr val="333333">
                <a:alpha val="64709"/>
              </a:srgbClr>
            </a:outerShdw>
          </a:effectLst>
        </p:spPr>
      </p:pic>
    </p:spTree>
    <p:custDataLst>
      <p:tags r:id="rId1"/>
    </p:custDataLst>
    <p:extLst>
      <p:ext uri="{BB962C8B-B14F-4D97-AF65-F5344CB8AC3E}">
        <p14:creationId xmlns:p14="http://schemas.microsoft.com/office/powerpoint/2010/main" val="93794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BD0D61-3AAE-3D38-85C2-04E2C1D947C5}"/>
              </a:ext>
            </a:extLst>
          </p:cNvPr>
          <p:cNvSpPr>
            <a:spLocks noGrp="1"/>
          </p:cNvSpPr>
          <p:nvPr>
            <p:ph type="title"/>
          </p:nvPr>
        </p:nvSpPr>
        <p:spPr/>
        <p:txBody>
          <a:bodyPr anchor="ctr"/>
          <a:lstStyle/>
          <a:p>
            <a:r>
              <a:rPr lang="en-US"/>
              <a:t>Structure of A–F System</a:t>
            </a:r>
          </a:p>
        </p:txBody>
      </p:sp>
      <p:sp>
        <p:nvSpPr>
          <p:cNvPr id="3" name="Text Placeholder 2" hidden="1">
            <a:extLst>
              <a:ext uri="{FF2B5EF4-FFF2-40B4-BE49-F238E27FC236}">
                <a16:creationId xmlns:a16="http://schemas.microsoft.com/office/drawing/2014/main" id="{DCD373E3-DE7D-7810-83D7-97502D189086}"/>
              </a:ext>
            </a:extLst>
          </p:cNvPr>
          <p:cNvSpPr>
            <a:spLocks noGrp="1"/>
          </p:cNvSpPr>
          <p:nvPr>
            <p:ph type="body" sz="quarter"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3600" b="1"/>
          </a:p>
        </p:txBody>
      </p:sp>
      <p:sp>
        <p:nvSpPr>
          <p:cNvPr id="8" name="Text Placeholder 1">
            <a:extLst>
              <a:ext uri="{FF2B5EF4-FFF2-40B4-BE49-F238E27FC236}">
                <a16:creationId xmlns:a16="http://schemas.microsoft.com/office/drawing/2014/main" id="{39E1E941-D95C-F55C-FBBA-9FFEF013EEE3}"/>
              </a:ext>
            </a:extLst>
          </p:cNvPr>
          <p:cNvSpPr txBox="1">
            <a:spLocks/>
          </p:cNvSpPr>
          <p:nvPr/>
        </p:nvSpPr>
        <p:spPr>
          <a:xfrm>
            <a:off x="661911" y="3971935"/>
            <a:ext cx="3556000" cy="765175"/>
          </a:xfrm>
          <a:prstGeom prst="rect">
            <a:avLst/>
          </a:prstGeom>
        </p:spPr>
        <p:txBody>
          <a:bodyPr vert="horz" lIns="91440" tIns="45720" rIns="91440" bIns="45720" rtlCol="0" anchor="ctr">
            <a:normAutofit/>
          </a:bodyPr>
          <a:lstStyle>
            <a:lvl1pPr marL="210312" indent="-210312" algn="ctr" defTabSz="914400" rtl="0" eaLnBrk="1" latinLnBrk="0" hangingPunct="1">
              <a:lnSpc>
                <a:spcPct val="90000"/>
              </a:lnSpc>
              <a:spcBef>
                <a:spcPts val="1100"/>
              </a:spcBef>
              <a:buFont typeface="Arial" panose="020B0604020202020204" pitchFamily="34" charset="0"/>
              <a:buChar char="•"/>
              <a:defRPr sz="2800" kern="1200">
                <a:solidFill>
                  <a:schemeClr val="accent6"/>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1"/>
                </a:solidFill>
              </a:rPr>
              <a:t>Student Achievement</a:t>
            </a:r>
          </a:p>
        </p:txBody>
      </p:sp>
      <p:sp>
        <p:nvSpPr>
          <p:cNvPr id="10" name="Text Placeholder 1">
            <a:extLst>
              <a:ext uri="{FF2B5EF4-FFF2-40B4-BE49-F238E27FC236}">
                <a16:creationId xmlns:a16="http://schemas.microsoft.com/office/drawing/2014/main" id="{19BEDA9F-75F1-11AC-2C07-E179EDD1B2B8}"/>
              </a:ext>
            </a:extLst>
          </p:cNvPr>
          <p:cNvSpPr txBox="1">
            <a:spLocks/>
          </p:cNvSpPr>
          <p:nvPr/>
        </p:nvSpPr>
        <p:spPr>
          <a:xfrm>
            <a:off x="7959707" y="3971935"/>
            <a:ext cx="3556000" cy="765175"/>
          </a:xfrm>
          <a:prstGeom prst="rect">
            <a:avLst/>
          </a:prstGeom>
        </p:spPr>
        <p:txBody>
          <a:bodyPr vert="horz" lIns="91440" tIns="45720" rIns="91440" bIns="45720" rtlCol="0" anchor="ctr">
            <a:normAutofit/>
          </a:bodyPr>
          <a:lstStyle>
            <a:lvl1pPr marL="210312" indent="-210312" algn="ctr" defTabSz="914400" rtl="0" eaLnBrk="1" latinLnBrk="0" hangingPunct="1">
              <a:lnSpc>
                <a:spcPct val="90000"/>
              </a:lnSpc>
              <a:spcBef>
                <a:spcPts val="1100"/>
              </a:spcBef>
              <a:buFont typeface="Arial" panose="020B0604020202020204" pitchFamily="34" charset="0"/>
              <a:buChar char="•"/>
              <a:defRPr sz="2800" kern="1200">
                <a:solidFill>
                  <a:schemeClr val="accent6"/>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1"/>
                </a:solidFill>
              </a:rPr>
              <a:t>Closing the Gaps</a:t>
            </a:r>
          </a:p>
        </p:txBody>
      </p:sp>
      <p:sp>
        <p:nvSpPr>
          <p:cNvPr id="12" name="Text Placeholder 1">
            <a:extLst>
              <a:ext uri="{FF2B5EF4-FFF2-40B4-BE49-F238E27FC236}">
                <a16:creationId xmlns:a16="http://schemas.microsoft.com/office/drawing/2014/main" id="{4E75D72F-6EF1-B31A-96AA-A710EF7C805B}"/>
              </a:ext>
            </a:extLst>
          </p:cNvPr>
          <p:cNvSpPr txBox="1">
            <a:spLocks/>
          </p:cNvSpPr>
          <p:nvPr/>
        </p:nvSpPr>
        <p:spPr>
          <a:xfrm>
            <a:off x="4423253" y="3971935"/>
            <a:ext cx="3556000" cy="765175"/>
          </a:xfrm>
          <a:prstGeom prst="rect">
            <a:avLst/>
          </a:prstGeom>
        </p:spPr>
        <p:txBody>
          <a:bodyPr vert="horz" lIns="91440" tIns="45720" rIns="91440" bIns="45720" rtlCol="0" anchor="ctr">
            <a:normAutofit/>
          </a:bodyPr>
          <a:lstStyle>
            <a:lvl1pPr marL="210312" indent="-210312" algn="ctr" defTabSz="914400" rtl="0" eaLnBrk="1" latinLnBrk="0" hangingPunct="1">
              <a:lnSpc>
                <a:spcPct val="90000"/>
              </a:lnSpc>
              <a:spcBef>
                <a:spcPts val="1100"/>
              </a:spcBef>
              <a:buFont typeface="Arial" panose="020B0604020202020204" pitchFamily="34" charset="0"/>
              <a:buChar char="•"/>
              <a:defRPr sz="2800" kern="1200">
                <a:solidFill>
                  <a:schemeClr val="accent6"/>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1"/>
                </a:solidFill>
              </a:rPr>
              <a:t>School Progress</a:t>
            </a:r>
          </a:p>
        </p:txBody>
      </p:sp>
      <p:pic>
        <p:nvPicPr>
          <p:cNvPr id="16" name="Content Placeholder 8" descr="Ribbon with solid fill">
            <a:extLst>
              <a:ext uri="{FF2B5EF4-FFF2-40B4-BE49-F238E27FC236}">
                <a16:creationId xmlns:a16="http://schemas.microsoft.com/office/drawing/2014/main" id="{B24E00FE-220B-24CA-3AC7-72F767BA47C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63731" y="2038661"/>
            <a:ext cx="1952360" cy="1952360"/>
          </a:xfrm>
          <a:prstGeom prst="rect">
            <a:avLst/>
          </a:prstGeom>
        </p:spPr>
      </p:pic>
      <p:pic>
        <p:nvPicPr>
          <p:cNvPr id="17" name="Content Placeholder 10" descr="Upward trend with solid fill">
            <a:extLst>
              <a:ext uri="{FF2B5EF4-FFF2-40B4-BE49-F238E27FC236}">
                <a16:creationId xmlns:a16="http://schemas.microsoft.com/office/drawing/2014/main" id="{85A9F2CA-5300-626A-2AFC-688FBCBA21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22845" y="2115311"/>
            <a:ext cx="1956816" cy="1956816"/>
          </a:xfrm>
          <a:prstGeom prst="rect">
            <a:avLst/>
          </a:prstGeom>
        </p:spPr>
      </p:pic>
      <p:pic>
        <p:nvPicPr>
          <p:cNvPr id="5" name="Google Shape;285;g3bb46e28b82_0_1530" descr="Bridge scene with solid fill">
            <a:extLst>
              <a:ext uri="{FF2B5EF4-FFF2-40B4-BE49-F238E27FC236}">
                <a16:creationId xmlns:a16="http://schemas.microsoft.com/office/drawing/2014/main" id="{85C0F539-FE71-A1E6-3644-7A3D38D7926A}"/>
              </a:ext>
            </a:extLst>
          </p:cNvPr>
          <p:cNvPicPr preferRelativeResize="0"/>
          <p:nvPr/>
        </p:nvPicPr>
        <p:blipFill rotWithShape="1">
          <a:blip r:embed="rId6">
            <a:alphaModFix/>
            <a:duotone>
              <a:prstClr val="black"/>
              <a:schemeClr val="accent1">
                <a:tint val="45000"/>
                <a:satMod val="400000"/>
              </a:schemeClr>
            </a:duotone>
          </a:blip>
          <a:srcRect/>
          <a:stretch/>
        </p:blipFill>
        <p:spPr>
          <a:xfrm>
            <a:off x="8684471" y="2015119"/>
            <a:ext cx="1956816" cy="1956816"/>
          </a:xfrm>
          <a:prstGeom prst="rect">
            <a:avLst/>
          </a:prstGeom>
          <a:noFill/>
          <a:ln>
            <a:noFill/>
          </a:ln>
        </p:spPr>
      </p:pic>
    </p:spTree>
    <p:custDataLst>
      <p:tags r:id="rId1"/>
    </p:custDataLst>
    <p:extLst>
      <p:ext uri="{BB962C8B-B14F-4D97-AF65-F5344CB8AC3E}">
        <p14:creationId xmlns:p14="http://schemas.microsoft.com/office/powerpoint/2010/main" val="417018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Domain 1: Student Achievement</a:t>
            </a:r>
          </a:p>
        </p:txBody>
      </p:sp>
      <p:sp>
        <p:nvSpPr>
          <p:cNvPr id="5" name="Content Placeholder 4">
            <a:extLst>
              <a:ext uri="{FF2B5EF4-FFF2-40B4-BE49-F238E27FC236}">
                <a16:creationId xmlns:a16="http://schemas.microsoft.com/office/drawing/2014/main" id="{33105FC7-9F44-F3D3-595F-033C692B07FF}"/>
              </a:ext>
            </a:extLst>
          </p:cNvPr>
          <p:cNvSpPr>
            <a:spLocks noGrp="1"/>
          </p:cNvSpPr>
          <p:nvPr>
            <p:ph idx="4294967295"/>
          </p:nvPr>
        </p:nvSpPr>
        <p:spPr>
          <a:xfrm>
            <a:off x="3346817" y="1529782"/>
            <a:ext cx="8662303" cy="4160838"/>
          </a:xfrm>
          <a:prstGeom prst="rect">
            <a:avLst/>
          </a:prstGeom>
        </p:spPr>
        <p:txBody>
          <a:bodyPr/>
          <a:lstStyle/>
          <a:p>
            <a:pPr marL="342900" lvl="0" indent="-342900">
              <a:lnSpc>
                <a:spcPct val="110000"/>
              </a:lnSpc>
              <a:spcBef>
                <a:spcPts val="0"/>
              </a:spcBef>
              <a:spcAft>
                <a:spcPts val="1200"/>
              </a:spcAft>
              <a:buClr>
                <a:srgbClr val="000000"/>
              </a:buClr>
              <a:buSzPts val="2000"/>
              <a:buFont typeface="Arial"/>
              <a:buChar char="•"/>
            </a:pPr>
            <a:r>
              <a:rPr lang="en-US" sz="2400">
                <a:ea typeface="Calibri"/>
                <a:cs typeface="Calibri"/>
                <a:sym typeface="Calibri"/>
              </a:rPr>
              <a:t>This domain shows how much </a:t>
            </a:r>
            <a:r>
              <a:rPr lang="en-US" sz="2400">
                <a:latin typeface="Arial Black" panose="020B0A04020102020204" pitchFamily="34" charset="0"/>
                <a:ea typeface="Calibri"/>
                <a:cs typeface="Calibri"/>
                <a:sym typeface="Calibri"/>
              </a:rPr>
              <a:t>students know and are able to do by the end of the school year. </a:t>
            </a:r>
            <a:endParaRPr lang="en-US" sz="2400">
              <a:latin typeface="Arial Black" panose="020B0A04020102020204" pitchFamily="34" charset="0"/>
            </a:endParaRPr>
          </a:p>
          <a:p>
            <a:pPr marL="342900" lvl="0" indent="-342900">
              <a:lnSpc>
                <a:spcPct val="110000"/>
              </a:lnSpc>
              <a:spcBef>
                <a:spcPts val="600"/>
              </a:spcBef>
              <a:spcAft>
                <a:spcPts val="1200"/>
              </a:spcAft>
              <a:buClr>
                <a:srgbClr val="000000"/>
              </a:buClr>
              <a:buSzPts val="2000"/>
              <a:buFont typeface="Arial"/>
              <a:buChar char="•"/>
            </a:pPr>
            <a:r>
              <a:rPr lang="en-US" sz="2400">
                <a:ea typeface="Calibri"/>
                <a:cs typeface="Calibri"/>
                <a:sym typeface="Calibri"/>
              </a:rPr>
              <a:t>Ratings in this domain are based on how many students are </a:t>
            </a:r>
            <a:r>
              <a:rPr lang="en-US" sz="2400">
                <a:latin typeface="Arial Black" panose="020B0A04020102020204" pitchFamily="34" charset="0"/>
                <a:ea typeface="Calibri"/>
                <a:cs typeface="Calibri"/>
                <a:sym typeface="Calibri"/>
              </a:rPr>
              <a:t>approaching, meeting, and mastering </a:t>
            </a:r>
            <a:r>
              <a:rPr lang="en-US" sz="2400">
                <a:ea typeface="Calibri"/>
                <a:cs typeface="Calibri"/>
                <a:sym typeface="Calibri"/>
              </a:rPr>
              <a:t>grade level. </a:t>
            </a:r>
            <a:endParaRPr lang="en-US" sz="2400"/>
          </a:p>
          <a:p>
            <a:pPr marL="342900" lvl="0" indent="-342900">
              <a:lnSpc>
                <a:spcPct val="110000"/>
              </a:lnSpc>
              <a:spcBef>
                <a:spcPts val="600"/>
              </a:spcBef>
              <a:spcAft>
                <a:spcPts val="1200"/>
              </a:spcAft>
              <a:buClr>
                <a:srgbClr val="000000"/>
              </a:buClr>
              <a:buSzPts val="2000"/>
              <a:buFont typeface="Arial"/>
              <a:buChar char="•"/>
            </a:pPr>
            <a:r>
              <a:rPr lang="en-US" sz="2400">
                <a:ea typeface="Calibri"/>
                <a:cs typeface="Calibri"/>
                <a:sym typeface="Calibri"/>
              </a:rPr>
              <a:t>For </a:t>
            </a:r>
            <a:r>
              <a:rPr lang="en-US" sz="2400">
                <a:latin typeface="Arial Black" panose="020B0A04020102020204" pitchFamily="34" charset="0"/>
                <a:ea typeface="Calibri"/>
                <a:cs typeface="Calibri"/>
                <a:sym typeface="Calibri"/>
              </a:rPr>
              <a:t>high schools and districts</a:t>
            </a:r>
            <a:r>
              <a:rPr lang="en-US" sz="2400">
                <a:ea typeface="Calibri"/>
                <a:cs typeface="Calibri"/>
                <a:sym typeface="Calibri"/>
              </a:rPr>
              <a:t>, ratings are </a:t>
            </a:r>
            <a:r>
              <a:rPr lang="en-US" sz="2400">
                <a:latin typeface="Arial Black" panose="020B0A04020102020204" pitchFamily="34" charset="0"/>
                <a:ea typeface="Calibri"/>
                <a:cs typeface="Calibri"/>
                <a:sym typeface="Calibri"/>
              </a:rPr>
              <a:t>also</a:t>
            </a:r>
            <a:r>
              <a:rPr lang="en-US" sz="2400">
                <a:ea typeface="Calibri"/>
                <a:cs typeface="Calibri"/>
                <a:sym typeface="Calibri"/>
              </a:rPr>
              <a:t> based on how many students </a:t>
            </a:r>
            <a:r>
              <a:rPr lang="en-US" sz="2400">
                <a:latin typeface="Arial Black" panose="020B0A04020102020204" pitchFamily="34" charset="0"/>
                <a:ea typeface="Calibri"/>
                <a:cs typeface="Calibri"/>
                <a:sym typeface="Calibri"/>
              </a:rPr>
              <a:t>graduate</a:t>
            </a:r>
            <a:r>
              <a:rPr lang="en-US" sz="2400" b="1">
                <a:ea typeface="Calibri"/>
                <a:cs typeface="Calibri"/>
                <a:sym typeface="Calibri"/>
              </a:rPr>
              <a:t> </a:t>
            </a:r>
            <a:r>
              <a:rPr lang="en-US" sz="2400">
                <a:ea typeface="Calibri"/>
                <a:cs typeface="Calibri"/>
                <a:sym typeface="Calibri"/>
              </a:rPr>
              <a:t>and whether graduates are </a:t>
            </a:r>
            <a:r>
              <a:rPr lang="en-US" sz="2400">
                <a:latin typeface="Arial Black" panose="020B0A04020102020204" pitchFamily="34" charset="0"/>
                <a:ea typeface="Calibri"/>
                <a:cs typeface="Calibri"/>
                <a:sym typeface="Calibri"/>
              </a:rPr>
              <a:t>ready for college, a career, or the military. ​</a:t>
            </a:r>
            <a:endParaRPr lang="en-US" sz="2400">
              <a:latin typeface="Arial Black" panose="020B0A04020102020204" pitchFamily="34" charset="0"/>
              <a:ea typeface="Calibri"/>
              <a:cs typeface="Calibri"/>
            </a:endParaRPr>
          </a:p>
        </p:txBody>
      </p:sp>
      <p:grpSp>
        <p:nvGrpSpPr>
          <p:cNvPr id="3" name="Group 2">
            <a:extLst>
              <a:ext uri="{FF2B5EF4-FFF2-40B4-BE49-F238E27FC236}">
                <a16:creationId xmlns:a16="http://schemas.microsoft.com/office/drawing/2014/main" id="{19247220-9E57-D38D-1096-0156C624F037}"/>
              </a:ext>
            </a:extLst>
          </p:cNvPr>
          <p:cNvGrpSpPr/>
          <p:nvPr/>
        </p:nvGrpSpPr>
        <p:grpSpPr>
          <a:xfrm>
            <a:off x="517846" y="1821904"/>
            <a:ext cx="2664413" cy="2664413"/>
            <a:chOff x="838200" y="2421192"/>
            <a:chExt cx="2664413" cy="2664413"/>
          </a:xfrm>
        </p:grpSpPr>
        <p:sp>
          <p:nvSpPr>
            <p:cNvPr id="12" name="Oval 11">
              <a:extLst>
                <a:ext uri="{FF2B5EF4-FFF2-40B4-BE49-F238E27FC236}">
                  <a16:creationId xmlns:a16="http://schemas.microsoft.com/office/drawing/2014/main" id="{B78D990E-7E0C-8DC8-B90C-D358074A28AD}"/>
                </a:ext>
              </a:extLst>
            </p:cNvPr>
            <p:cNvSpPr/>
            <p:nvPr/>
          </p:nvSpPr>
          <p:spPr>
            <a:xfrm>
              <a:off x="838200" y="2421192"/>
              <a:ext cx="2664413" cy="266441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8" descr="Ribbon with solid fill">
              <a:extLst>
                <a:ext uri="{FF2B5EF4-FFF2-40B4-BE49-F238E27FC236}">
                  <a16:creationId xmlns:a16="http://schemas.microsoft.com/office/drawing/2014/main" id="{BC39D755-BA89-F3B7-E259-6C64BCA835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4495" y="2651598"/>
              <a:ext cx="2249172" cy="2249172"/>
            </a:xfrm>
            <a:prstGeom prst="rect">
              <a:avLst/>
            </a:prstGeom>
          </p:spPr>
        </p:pic>
      </p:grpSp>
      <p:sp>
        <p:nvSpPr>
          <p:cNvPr id="6" name="Rectangle 5">
            <a:extLst>
              <a:ext uri="{FF2B5EF4-FFF2-40B4-BE49-F238E27FC236}">
                <a16:creationId xmlns:a16="http://schemas.microsoft.com/office/drawing/2014/main" id="{B9BABA4B-EFFF-E9E3-B577-C8804DDFA07F}"/>
              </a:ext>
            </a:extLst>
          </p:cNvPr>
          <p:cNvSpPr/>
          <p:nvPr/>
        </p:nvSpPr>
        <p:spPr>
          <a:xfrm>
            <a:off x="3914985" y="183873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9C54A7-4DF8-2A94-613C-18D0847EBFD3}"/>
              </a:ext>
            </a:extLst>
          </p:cNvPr>
          <p:cNvSpPr/>
          <p:nvPr/>
        </p:nvSpPr>
        <p:spPr>
          <a:xfrm>
            <a:off x="3914985" y="195503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09F81B-26C0-1ED1-8FA4-EEAB07907C71}"/>
              </a:ext>
            </a:extLst>
          </p:cNvPr>
          <p:cNvSpPr/>
          <p:nvPr/>
        </p:nvSpPr>
        <p:spPr>
          <a:xfrm>
            <a:off x="3914985" y="207389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BA9C57-9E11-5C6F-6236-83C09D6C0E01}"/>
              </a:ext>
            </a:extLst>
          </p:cNvPr>
          <p:cNvSpPr/>
          <p:nvPr/>
        </p:nvSpPr>
        <p:spPr>
          <a:xfrm>
            <a:off x="3914985" y="218876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768035-BC32-B2A6-A40C-DD4D4DD1DEF9}"/>
              </a:ext>
            </a:extLst>
          </p:cNvPr>
          <p:cNvSpPr/>
          <p:nvPr/>
        </p:nvSpPr>
        <p:spPr>
          <a:xfrm>
            <a:off x="3914985" y="231273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9730D7-CCCC-AA4E-EBB8-224A87A417D6}"/>
              </a:ext>
            </a:extLst>
          </p:cNvPr>
          <p:cNvSpPr/>
          <p:nvPr/>
        </p:nvSpPr>
        <p:spPr>
          <a:xfrm>
            <a:off x="3914985" y="243622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312BB8-1B3D-44F6-B6A1-17A4007BE194}"/>
              </a:ext>
            </a:extLst>
          </p:cNvPr>
          <p:cNvSpPr/>
          <p:nvPr/>
        </p:nvSpPr>
        <p:spPr>
          <a:xfrm>
            <a:off x="3914985" y="255971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C28807-7396-1EAB-0686-94A3F608C134}"/>
              </a:ext>
            </a:extLst>
          </p:cNvPr>
          <p:cNvSpPr/>
          <p:nvPr/>
        </p:nvSpPr>
        <p:spPr>
          <a:xfrm>
            <a:off x="3914985" y="268449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799194-4CFB-B8CB-91E3-BC59B0970D8A}"/>
              </a:ext>
            </a:extLst>
          </p:cNvPr>
          <p:cNvSpPr/>
          <p:nvPr/>
        </p:nvSpPr>
        <p:spPr>
          <a:xfrm>
            <a:off x="3914985" y="280248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16E1E7-0667-EA6C-AB8D-57FD56B186D5}"/>
              </a:ext>
            </a:extLst>
          </p:cNvPr>
          <p:cNvSpPr/>
          <p:nvPr/>
        </p:nvSpPr>
        <p:spPr>
          <a:xfrm>
            <a:off x="3914985" y="292597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FABE7A-7B11-24E6-7FE9-AF69A08271F3}"/>
              </a:ext>
            </a:extLst>
          </p:cNvPr>
          <p:cNvSpPr/>
          <p:nvPr/>
        </p:nvSpPr>
        <p:spPr>
          <a:xfrm>
            <a:off x="3914985" y="304396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1ED9C8-7C9E-870C-3467-79D3A3819015}"/>
              </a:ext>
            </a:extLst>
          </p:cNvPr>
          <p:cNvSpPr/>
          <p:nvPr/>
        </p:nvSpPr>
        <p:spPr>
          <a:xfrm>
            <a:off x="3914985" y="316745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BB57E9-B770-8825-8D81-979927FA391B}"/>
              </a:ext>
            </a:extLst>
          </p:cNvPr>
          <p:cNvSpPr/>
          <p:nvPr/>
        </p:nvSpPr>
        <p:spPr>
          <a:xfrm>
            <a:off x="3914985" y="328544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843C476-0341-F096-6DB9-45F0F0FC6240}"/>
              </a:ext>
            </a:extLst>
          </p:cNvPr>
          <p:cNvSpPr/>
          <p:nvPr/>
        </p:nvSpPr>
        <p:spPr>
          <a:xfrm>
            <a:off x="3914985" y="340343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83AB1D-6A36-F870-51D0-BC3B51205EE2}"/>
              </a:ext>
            </a:extLst>
          </p:cNvPr>
          <p:cNvSpPr/>
          <p:nvPr/>
        </p:nvSpPr>
        <p:spPr>
          <a:xfrm>
            <a:off x="3914985" y="352269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3ED854-9627-DB04-228C-CB21854AE5FF}"/>
              </a:ext>
            </a:extLst>
          </p:cNvPr>
          <p:cNvSpPr/>
          <p:nvPr/>
        </p:nvSpPr>
        <p:spPr>
          <a:xfrm>
            <a:off x="3914985" y="364618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EDA4C5-7806-20CD-7949-490CEBB18B08}"/>
              </a:ext>
            </a:extLst>
          </p:cNvPr>
          <p:cNvSpPr/>
          <p:nvPr/>
        </p:nvSpPr>
        <p:spPr>
          <a:xfrm>
            <a:off x="3914985" y="375993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1B071F-7B10-8F40-9CFB-A1694FD4B872}"/>
              </a:ext>
            </a:extLst>
          </p:cNvPr>
          <p:cNvSpPr/>
          <p:nvPr/>
        </p:nvSpPr>
        <p:spPr>
          <a:xfrm>
            <a:off x="3914985" y="3873696"/>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561B34-633F-A340-959F-4885C8BBC5D8}"/>
              </a:ext>
            </a:extLst>
          </p:cNvPr>
          <p:cNvSpPr/>
          <p:nvPr/>
        </p:nvSpPr>
        <p:spPr>
          <a:xfrm>
            <a:off x="3914985" y="399718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E5D6F8C-F5EE-181C-EA7B-E76217502695}"/>
              </a:ext>
            </a:extLst>
          </p:cNvPr>
          <p:cNvSpPr/>
          <p:nvPr/>
        </p:nvSpPr>
        <p:spPr>
          <a:xfrm>
            <a:off x="3914985" y="4110944"/>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5A89D48-5B52-9C41-00F1-6AC8E30594F6}"/>
              </a:ext>
            </a:extLst>
          </p:cNvPr>
          <p:cNvSpPr/>
          <p:nvPr/>
        </p:nvSpPr>
        <p:spPr>
          <a:xfrm>
            <a:off x="3914985" y="423377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A7C0A0-8208-18B0-E356-916C67AFADEA}"/>
              </a:ext>
            </a:extLst>
          </p:cNvPr>
          <p:cNvSpPr/>
          <p:nvPr/>
        </p:nvSpPr>
        <p:spPr>
          <a:xfrm>
            <a:off x="3914985" y="435726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36E505E-DF96-81AD-FE3B-757D9D66886C}"/>
              </a:ext>
            </a:extLst>
          </p:cNvPr>
          <p:cNvSpPr/>
          <p:nvPr/>
        </p:nvSpPr>
        <p:spPr>
          <a:xfrm>
            <a:off x="3914985" y="447325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634AA-628C-8A2F-E77A-4C482DDD9C14}"/>
              </a:ext>
            </a:extLst>
          </p:cNvPr>
          <p:cNvSpPr/>
          <p:nvPr/>
        </p:nvSpPr>
        <p:spPr>
          <a:xfrm>
            <a:off x="3914985" y="459674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6BA684E-918A-564F-F9DB-10901F36C0AD}"/>
              </a:ext>
            </a:extLst>
          </p:cNvPr>
          <p:cNvSpPr/>
          <p:nvPr/>
        </p:nvSpPr>
        <p:spPr>
          <a:xfrm>
            <a:off x="3914985" y="472023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BD98DF-6BE9-C175-C5CB-1724344CF71E}"/>
              </a:ext>
            </a:extLst>
          </p:cNvPr>
          <p:cNvSpPr/>
          <p:nvPr/>
        </p:nvSpPr>
        <p:spPr>
          <a:xfrm>
            <a:off x="3914985" y="4843730"/>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21B31FF-8409-6095-2E8C-A264F729839E}"/>
              </a:ext>
            </a:extLst>
          </p:cNvPr>
          <p:cNvSpPr/>
          <p:nvPr/>
        </p:nvSpPr>
        <p:spPr>
          <a:xfrm>
            <a:off x="3914985" y="496722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35A6F26-4DBA-F8C1-E182-5D61C2E42215}"/>
              </a:ext>
            </a:extLst>
          </p:cNvPr>
          <p:cNvSpPr/>
          <p:nvPr/>
        </p:nvSpPr>
        <p:spPr>
          <a:xfrm>
            <a:off x="3914985" y="508857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02FE043-44DF-BD64-116D-91813AD132C3}"/>
              </a:ext>
            </a:extLst>
          </p:cNvPr>
          <p:cNvSpPr/>
          <p:nvPr/>
        </p:nvSpPr>
        <p:spPr>
          <a:xfrm>
            <a:off x="3914985" y="520472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133E7A3-1FC1-65DE-869E-7AB4FE338FB5}"/>
              </a:ext>
            </a:extLst>
          </p:cNvPr>
          <p:cNvSpPr/>
          <p:nvPr/>
        </p:nvSpPr>
        <p:spPr>
          <a:xfrm>
            <a:off x="3914985" y="533035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3A9793E-9452-BFFB-B326-DE2B6DE029C4}"/>
              </a:ext>
            </a:extLst>
          </p:cNvPr>
          <p:cNvSpPr/>
          <p:nvPr/>
        </p:nvSpPr>
        <p:spPr>
          <a:xfrm>
            <a:off x="4985829" y="1369038"/>
            <a:ext cx="6521116" cy="4307305"/>
          </a:xfrm>
          <a:prstGeom prst="roundRect">
            <a:avLst>
              <a:gd name="adj" fmla="val 9963"/>
            </a:avLst>
          </a:prstGeom>
          <a:solidFill>
            <a:schemeClr val="accent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000">
                <a:solidFill>
                  <a:schemeClr val="tx1"/>
                </a:solidFill>
                <a:latin typeface="Arial Black" panose="020B0A04020102020204" pitchFamily="34" charset="0"/>
              </a:rPr>
              <a:t>Race the Clock!</a:t>
            </a:r>
          </a:p>
          <a:p>
            <a:pPr algn="ctr"/>
            <a:r>
              <a:rPr lang="en-US" sz="3200">
                <a:solidFill>
                  <a:schemeClr val="tx1"/>
                </a:solidFill>
              </a:rPr>
              <a:t>Work alone or with a neighbor to jot down as many details as you can remember about Domain 1: Student Achievement.</a:t>
            </a:r>
          </a:p>
          <a:p>
            <a:pPr algn="ctr">
              <a:spcBef>
                <a:spcPts val="1200"/>
              </a:spcBef>
            </a:pPr>
            <a:r>
              <a:rPr lang="en-US" sz="3200">
                <a:solidFill>
                  <a:schemeClr val="tx1"/>
                </a:solidFill>
                <a:latin typeface="Arial Black" panose="020B0A04020102020204" pitchFamily="34" charset="0"/>
              </a:rPr>
              <a:t>You have 30 seconds!</a:t>
            </a:r>
          </a:p>
        </p:txBody>
      </p:sp>
      <p:pic>
        <p:nvPicPr>
          <p:cNvPr id="2" name="Graphic 1" descr="Camera with solid fill">
            <a:extLst>
              <a:ext uri="{FF2B5EF4-FFF2-40B4-BE49-F238E27FC236}">
                <a16:creationId xmlns:a16="http://schemas.microsoft.com/office/drawing/2014/main" id="{F7934728-06C0-53CC-29E5-4D564A208C5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89106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22" presetClass="exit" presetSubtype="1" fill="hold" grpId="0" nodeType="afterEffect">
                                  <p:stCondLst>
                                    <p:cond delay="0"/>
                                  </p:stCondLst>
                                  <p:childTnLst>
                                    <p:animEffect transition="out" filter="wipe(up)">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par>
                          <p:cTn id="12" fill="hold">
                            <p:stCondLst>
                              <p:cond delay="2000"/>
                            </p:stCondLst>
                            <p:childTnLst>
                              <p:par>
                                <p:cTn id="13" presetID="22" presetClass="exit" presetSubtype="1" fill="hold" grpId="0" nodeType="afterEffect">
                                  <p:stCondLst>
                                    <p:cond delay="0"/>
                                  </p:stCondLst>
                                  <p:childTnLst>
                                    <p:animEffect transition="out" filter="wipe(up)">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par>
                          <p:cTn id="16" fill="hold">
                            <p:stCondLst>
                              <p:cond delay="3000"/>
                            </p:stCondLst>
                            <p:childTnLst>
                              <p:par>
                                <p:cTn id="17" presetID="22" presetClass="exit" presetSubtype="1" fill="hold" grpId="0" nodeType="afterEffect">
                                  <p:stCondLst>
                                    <p:cond delay="0"/>
                                  </p:stCondLst>
                                  <p:childTnLst>
                                    <p:animEffect transition="out" filter="wipe(up)">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par>
                          <p:cTn id="20" fill="hold">
                            <p:stCondLst>
                              <p:cond delay="4000"/>
                            </p:stCondLst>
                            <p:childTnLst>
                              <p:par>
                                <p:cTn id="21" presetID="22" presetClass="exit" presetSubtype="1" fill="hold" grpId="0" nodeType="afterEffect">
                                  <p:stCondLst>
                                    <p:cond delay="0"/>
                                  </p:stCondLst>
                                  <p:childTnLst>
                                    <p:animEffect transition="out" filter="wipe(up)">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par>
                          <p:cTn id="24" fill="hold">
                            <p:stCondLst>
                              <p:cond delay="5000"/>
                            </p:stCondLst>
                            <p:childTnLst>
                              <p:par>
                                <p:cTn id="25" presetID="22" presetClass="exit" presetSubtype="1" fill="hold" grpId="0" nodeType="afterEffect">
                                  <p:stCondLst>
                                    <p:cond delay="0"/>
                                  </p:stCondLst>
                                  <p:childTnLst>
                                    <p:animEffect transition="out" filter="wipe(up)">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childTnLst>
                          </p:cTn>
                        </p:par>
                        <p:par>
                          <p:cTn id="28" fill="hold">
                            <p:stCondLst>
                              <p:cond delay="6000"/>
                            </p:stCondLst>
                            <p:childTnLst>
                              <p:par>
                                <p:cTn id="29" presetID="22" presetClass="exit" presetSubtype="1" fill="hold" grpId="0" nodeType="afterEffect">
                                  <p:stCondLst>
                                    <p:cond delay="0"/>
                                  </p:stCondLst>
                                  <p:childTnLst>
                                    <p:animEffect transition="out" filter="wipe(up)">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childTnLst>
                          </p:cTn>
                        </p:par>
                        <p:par>
                          <p:cTn id="32" fill="hold">
                            <p:stCondLst>
                              <p:cond delay="7000"/>
                            </p:stCondLst>
                            <p:childTnLst>
                              <p:par>
                                <p:cTn id="33" presetID="22" presetClass="exit" presetSubtype="1" fill="hold" grpId="0" nodeType="afterEffect">
                                  <p:stCondLst>
                                    <p:cond delay="0"/>
                                  </p:stCondLst>
                                  <p:childTnLst>
                                    <p:animEffect transition="out" filter="wipe(up)">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par>
                          <p:cTn id="36" fill="hold">
                            <p:stCondLst>
                              <p:cond delay="8000"/>
                            </p:stCondLst>
                            <p:childTnLst>
                              <p:par>
                                <p:cTn id="37" presetID="22" presetClass="exit" presetSubtype="1" fill="hold" grpId="0" nodeType="afterEffect">
                                  <p:stCondLst>
                                    <p:cond delay="0"/>
                                  </p:stCondLst>
                                  <p:childTnLst>
                                    <p:animEffect transition="out" filter="wipe(up)">
                                      <p:cBhvr>
                                        <p:cTn id="38" dur="1000"/>
                                        <p:tgtEl>
                                          <p:spTgt spid="16"/>
                                        </p:tgtEl>
                                      </p:cBhvr>
                                    </p:animEffect>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9000"/>
                            </p:stCondLst>
                            <p:childTnLst>
                              <p:par>
                                <p:cTn id="41" presetID="22" presetClass="exit" presetSubtype="1" fill="hold" grpId="0" nodeType="afterEffect">
                                  <p:stCondLst>
                                    <p:cond delay="0"/>
                                  </p:stCondLst>
                                  <p:childTnLst>
                                    <p:animEffect transition="out" filter="wipe(up)">
                                      <p:cBhvr>
                                        <p:cTn id="42" dur="1000"/>
                                        <p:tgtEl>
                                          <p:spTgt spid="17"/>
                                        </p:tgtEl>
                                      </p:cBhvr>
                                    </p:animEffect>
                                    <p:set>
                                      <p:cBhvr>
                                        <p:cTn id="43" dur="1" fill="hold">
                                          <p:stCondLst>
                                            <p:cond delay="999"/>
                                          </p:stCondLst>
                                        </p:cTn>
                                        <p:tgtEl>
                                          <p:spTgt spid="17"/>
                                        </p:tgtEl>
                                        <p:attrNameLst>
                                          <p:attrName>style.visibility</p:attrName>
                                        </p:attrNameLst>
                                      </p:cBhvr>
                                      <p:to>
                                        <p:strVal val="hidden"/>
                                      </p:to>
                                    </p:set>
                                  </p:childTnLst>
                                </p:cTn>
                              </p:par>
                            </p:childTnLst>
                          </p:cTn>
                        </p:par>
                        <p:par>
                          <p:cTn id="44" fill="hold">
                            <p:stCondLst>
                              <p:cond delay="10000"/>
                            </p:stCondLst>
                            <p:childTnLst>
                              <p:par>
                                <p:cTn id="45" presetID="22" presetClass="exit" presetSubtype="1" fill="hold" grpId="0" nodeType="afterEffect">
                                  <p:stCondLst>
                                    <p:cond delay="0"/>
                                  </p:stCondLst>
                                  <p:childTnLst>
                                    <p:animEffect transition="out" filter="wipe(up)">
                                      <p:cBhvr>
                                        <p:cTn id="46" dur="1000"/>
                                        <p:tgtEl>
                                          <p:spTgt spid="18"/>
                                        </p:tgtEl>
                                      </p:cBhvr>
                                    </p:animEffect>
                                    <p:set>
                                      <p:cBhvr>
                                        <p:cTn id="47" dur="1" fill="hold">
                                          <p:stCondLst>
                                            <p:cond delay="999"/>
                                          </p:stCondLst>
                                        </p:cTn>
                                        <p:tgtEl>
                                          <p:spTgt spid="18"/>
                                        </p:tgtEl>
                                        <p:attrNameLst>
                                          <p:attrName>style.visibility</p:attrName>
                                        </p:attrNameLst>
                                      </p:cBhvr>
                                      <p:to>
                                        <p:strVal val="hidden"/>
                                      </p:to>
                                    </p:set>
                                  </p:childTnLst>
                                </p:cTn>
                              </p:par>
                            </p:childTnLst>
                          </p:cTn>
                        </p:par>
                        <p:par>
                          <p:cTn id="48" fill="hold">
                            <p:stCondLst>
                              <p:cond delay="11000"/>
                            </p:stCondLst>
                            <p:childTnLst>
                              <p:par>
                                <p:cTn id="49" presetID="22" presetClass="exit" presetSubtype="1" fill="hold" grpId="0" nodeType="afterEffect">
                                  <p:stCondLst>
                                    <p:cond delay="0"/>
                                  </p:stCondLst>
                                  <p:childTnLst>
                                    <p:animEffect transition="out" filter="wipe(up)">
                                      <p:cBhvr>
                                        <p:cTn id="50" dur="1000"/>
                                        <p:tgtEl>
                                          <p:spTgt spid="19"/>
                                        </p:tgtEl>
                                      </p:cBhvr>
                                    </p:animEffect>
                                    <p:set>
                                      <p:cBhvr>
                                        <p:cTn id="51" dur="1" fill="hold">
                                          <p:stCondLst>
                                            <p:cond delay="999"/>
                                          </p:stCondLst>
                                        </p:cTn>
                                        <p:tgtEl>
                                          <p:spTgt spid="19"/>
                                        </p:tgtEl>
                                        <p:attrNameLst>
                                          <p:attrName>style.visibility</p:attrName>
                                        </p:attrNameLst>
                                      </p:cBhvr>
                                      <p:to>
                                        <p:strVal val="hidden"/>
                                      </p:to>
                                    </p:set>
                                  </p:childTnLst>
                                </p:cTn>
                              </p:par>
                            </p:childTnLst>
                          </p:cTn>
                        </p:par>
                        <p:par>
                          <p:cTn id="52" fill="hold">
                            <p:stCondLst>
                              <p:cond delay="12000"/>
                            </p:stCondLst>
                            <p:childTnLst>
                              <p:par>
                                <p:cTn id="53" presetID="22" presetClass="exit" presetSubtype="1" fill="hold" grpId="0" nodeType="afterEffect">
                                  <p:stCondLst>
                                    <p:cond delay="0"/>
                                  </p:stCondLst>
                                  <p:childTnLst>
                                    <p:animEffect transition="out" filter="wipe(up)">
                                      <p:cBhvr>
                                        <p:cTn id="54" dur="1000"/>
                                        <p:tgtEl>
                                          <p:spTgt spid="20"/>
                                        </p:tgtEl>
                                      </p:cBhvr>
                                    </p:animEffect>
                                    <p:set>
                                      <p:cBhvr>
                                        <p:cTn id="55" dur="1" fill="hold">
                                          <p:stCondLst>
                                            <p:cond delay="999"/>
                                          </p:stCondLst>
                                        </p:cTn>
                                        <p:tgtEl>
                                          <p:spTgt spid="20"/>
                                        </p:tgtEl>
                                        <p:attrNameLst>
                                          <p:attrName>style.visibility</p:attrName>
                                        </p:attrNameLst>
                                      </p:cBhvr>
                                      <p:to>
                                        <p:strVal val="hidden"/>
                                      </p:to>
                                    </p:set>
                                  </p:childTnLst>
                                </p:cTn>
                              </p:par>
                            </p:childTnLst>
                          </p:cTn>
                        </p:par>
                        <p:par>
                          <p:cTn id="56" fill="hold">
                            <p:stCondLst>
                              <p:cond delay="13000"/>
                            </p:stCondLst>
                            <p:childTnLst>
                              <p:par>
                                <p:cTn id="57" presetID="22" presetClass="exit" presetSubtype="1" fill="hold" grpId="0" nodeType="afterEffect">
                                  <p:stCondLst>
                                    <p:cond delay="0"/>
                                  </p:stCondLst>
                                  <p:childTnLst>
                                    <p:animEffect transition="out" filter="wipe(up)">
                                      <p:cBhvr>
                                        <p:cTn id="58" dur="1000"/>
                                        <p:tgtEl>
                                          <p:spTgt spid="21"/>
                                        </p:tgtEl>
                                      </p:cBhvr>
                                    </p:animEffect>
                                    <p:set>
                                      <p:cBhvr>
                                        <p:cTn id="59" dur="1" fill="hold">
                                          <p:stCondLst>
                                            <p:cond delay="999"/>
                                          </p:stCondLst>
                                        </p:cTn>
                                        <p:tgtEl>
                                          <p:spTgt spid="21"/>
                                        </p:tgtEl>
                                        <p:attrNameLst>
                                          <p:attrName>style.visibility</p:attrName>
                                        </p:attrNameLst>
                                      </p:cBhvr>
                                      <p:to>
                                        <p:strVal val="hidden"/>
                                      </p:to>
                                    </p:set>
                                  </p:childTnLst>
                                </p:cTn>
                              </p:par>
                            </p:childTnLst>
                          </p:cTn>
                        </p:par>
                        <p:par>
                          <p:cTn id="60" fill="hold">
                            <p:stCondLst>
                              <p:cond delay="14000"/>
                            </p:stCondLst>
                            <p:childTnLst>
                              <p:par>
                                <p:cTn id="61" presetID="22" presetClass="exit" presetSubtype="1" fill="hold" grpId="0" nodeType="afterEffect">
                                  <p:stCondLst>
                                    <p:cond delay="0"/>
                                  </p:stCondLst>
                                  <p:childTnLst>
                                    <p:animEffect transition="out" filter="wipe(up)">
                                      <p:cBhvr>
                                        <p:cTn id="62" dur="1000"/>
                                        <p:tgtEl>
                                          <p:spTgt spid="22"/>
                                        </p:tgtEl>
                                      </p:cBhvr>
                                    </p:animEffect>
                                    <p:set>
                                      <p:cBhvr>
                                        <p:cTn id="63" dur="1" fill="hold">
                                          <p:stCondLst>
                                            <p:cond delay="999"/>
                                          </p:stCondLst>
                                        </p:cTn>
                                        <p:tgtEl>
                                          <p:spTgt spid="22"/>
                                        </p:tgtEl>
                                        <p:attrNameLst>
                                          <p:attrName>style.visibility</p:attrName>
                                        </p:attrNameLst>
                                      </p:cBhvr>
                                      <p:to>
                                        <p:strVal val="hidden"/>
                                      </p:to>
                                    </p:set>
                                  </p:childTnLst>
                                </p:cTn>
                              </p:par>
                            </p:childTnLst>
                          </p:cTn>
                        </p:par>
                        <p:par>
                          <p:cTn id="64" fill="hold">
                            <p:stCondLst>
                              <p:cond delay="15000"/>
                            </p:stCondLst>
                            <p:childTnLst>
                              <p:par>
                                <p:cTn id="65" presetID="22" presetClass="exit" presetSubtype="1" fill="hold" grpId="0" nodeType="afterEffect">
                                  <p:stCondLst>
                                    <p:cond delay="0"/>
                                  </p:stCondLst>
                                  <p:childTnLst>
                                    <p:animEffect transition="out" filter="wipe(up)">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par>
                          <p:cTn id="68" fill="hold">
                            <p:stCondLst>
                              <p:cond delay="16000"/>
                            </p:stCondLst>
                            <p:childTnLst>
                              <p:par>
                                <p:cTn id="69" presetID="22" presetClass="exit" presetSubtype="1" fill="hold" grpId="0" nodeType="afterEffect">
                                  <p:stCondLst>
                                    <p:cond delay="0"/>
                                  </p:stCondLst>
                                  <p:childTnLst>
                                    <p:animEffect transition="out" filter="wipe(up)">
                                      <p:cBhvr>
                                        <p:cTn id="70" dur="1000"/>
                                        <p:tgtEl>
                                          <p:spTgt spid="24"/>
                                        </p:tgtEl>
                                      </p:cBhvr>
                                    </p:animEffect>
                                    <p:set>
                                      <p:cBhvr>
                                        <p:cTn id="71" dur="1" fill="hold">
                                          <p:stCondLst>
                                            <p:cond delay="999"/>
                                          </p:stCondLst>
                                        </p:cTn>
                                        <p:tgtEl>
                                          <p:spTgt spid="24"/>
                                        </p:tgtEl>
                                        <p:attrNameLst>
                                          <p:attrName>style.visibility</p:attrName>
                                        </p:attrNameLst>
                                      </p:cBhvr>
                                      <p:to>
                                        <p:strVal val="hidden"/>
                                      </p:to>
                                    </p:set>
                                  </p:childTnLst>
                                </p:cTn>
                              </p:par>
                            </p:childTnLst>
                          </p:cTn>
                        </p:par>
                        <p:par>
                          <p:cTn id="72" fill="hold">
                            <p:stCondLst>
                              <p:cond delay="17000"/>
                            </p:stCondLst>
                            <p:childTnLst>
                              <p:par>
                                <p:cTn id="73" presetID="22" presetClass="exit" presetSubtype="1" fill="hold" grpId="0" nodeType="afterEffect">
                                  <p:stCondLst>
                                    <p:cond delay="0"/>
                                  </p:stCondLst>
                                  <p:childTnLst>
                                    <p:animEffect transition="out" filter="wipe(up)">
                                      <p:cBhvr>
                                        <p:cTn id="74" dur="1000"/>
                                        <p:tgtEl>
                                          <p:spTgt spid="25"/>
                                        </p:tgtEl>
                                      </p:cBhvr>
                                    </p:animEffect>
                                    <p:set>
                                      <p:cBhvr>
                                        <p:cTn id="75" dur="1" fill="hold">
                                          <p:stCondLst>
                                            <p:cond delay="999"/>
                                          </p:stCondLst>
                                        </p:cTn>
                                        <p:tgtEl>
                                          <p:spTgt spid="25"/>
                                        </p:tgtEl>
                                        <p:attrNameLst>
                                          <p:attrName>style.visibility</p:attrName>
                                        </p:attrNameLst>
                                      </p:cBhvr>
                                      <p:to>
                                        <p:strVal val="hidden"/>
                                      </p:to>
                                    </p:set>
                                  </p:childTnLst>
                                </p:cTn>
                              </p:par>
                            </p:childTnLst>
                          </p:cTn>
                        </p:par>
                        <p:par>
                          <p:cTn id="76" fill="hold">
                            <p:stCondLst>
                              <p:cond delay="18000"/>
                            </p:stCondLst>
                            <p:childTnLst>
                              <p:par>
                                <p:cTn id="77" presetID="22" presetClass="exit" presetSubtype="1" fill="hold" grpId="0" nodeType="afterEffect">
                                  <p:stCondLst>
                                    <p:cond delay="0"/>
                                  </p:stCondLst>
                                  <p:childTnLst>
                                    <p:animEffect transition="out" filter="wipe(up)">
                                      <p:cBhvr>
                                        <p:cTn id="78" dur="1000"/>
                                        <p:tgtEl>
                                          <p:spTgt spid="26"/>
                                        </p:tgtEl>
                                      </p:cBhvr>
                                    </p:animEffect>
                                    <p:set>
                                      <p:cBhvr>
                                        <p:cTn id="79" dur="1" fill="hold">
                                          <p:stCondLst>
                                            <p:cond delay="999"/>
                                          </p:stCondLst>
                                        </p:cTn>
                                        <p:tgtEl>
                                          <p:spTgt spid="26"/>
                                        </p:tgtEl>
                                        <p:attrNameLst>
                                          <p:attrName>style.visibility</p:attrName>
                                        </p:attrNameLst>
                                      </p:cBhvr>
                                      <p:to>
                                        <p:strVal val="hidden"/>
                                      </p:to>
                                    </p:set>
                                  </p:childTnLst>
                                </p:cTn>
                              </p:par>
                            </p:childTnLst>
                          </p:cTn>
                        </p:par>
                        <p:par>
                          <p:cTn id="80" fill="hold">
                            <p:stCondLst>
                              <p:cond delay="19000"/>
                            </p:stCondLst>
                            <p:childTnLst>
                              <p:par>
                                <p:cTn id="81" presetID="22" presetClass="exit" presetSubtype="1" fill="hold" grpId="0" nodeType="afterEffect">
                                  <p:stCondLst>
                                    <p:cond delay="0"/>
                                  </p:stCondLst>
                                  <p:childTnLst>
                                    <p:animEffect transition="out" filter="wipe(up)">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cTn>
                              </p:par>
                            </p:childTnLst>
                          </p:cTn>
                        </p:par>
                        <p:par>
                          <p:cTn id="84" fill="hold">
                            <p:stCondLst>
                              <p:cond delay="20000"/>
                            </p:stCondLst>
                            <p:childTnLst>
                              <p:par>
                                <p:cTn id="85" presetID="22" presetClass="exit" presetSubtype="1" fill="hold" grpId="0" nodeType="afterEffect">
                                  <p:stCondLst>
                                    <p:cond delay="0"/>
                                  </p:stCondLst>
                                  <p:childTnLst>
                                    <p:animEffect transition="out" filter="wipe(up)">
                                      <p:cBhvr>
                                        <p:cTn id="86" dur="1000"/>
                                        <p:tgtEl>
                                          <p:spTgt spid="28"/>
                                        </p:tgtEl>
                                      </p:cBhvr>
                                    </p:animEffect>
                                    <p:set>
                                      <p:cBhvr>
                                        <p:cTn id="87" dur="1" fill="hold">
                                          <p:stCondLst>
                                            <p:cond delay="999"/>
                                          </p:stCondLst>
                                        </p:cTn>
                                        <p:tgtEl>
                                          <p:spTgt spid="28"/>
                                        </p:tgtEl>
                                        <p:attrNameLst>
                                          <p:attrName>style.visibility</p:attrName>
                                        </p:attrNameLst>
                                      </p:cBhvr>
                                      <p:to>
                                        <p:strVal val="hidden"/>
                                      </p:to>
                                    </p:set>
                                  </p:childTnLst>
                                </p:cTn>
                              </p:par>
                            </p:childTnLst>
                          </p:cTn>
                        </p:par>
                        <p:par>
                          <p:cTn id="88" fill="hold">
                            <p:stCondLst>
                              <p:cond delay="21000"/>
                            </p:stCondLst>
                            <p:childTnLst>
                              <p:par>
                                <p:cTn id="89" presetID="22" presetClass="exit" presetSubtype="1" fill="hold" grpId="0" nodeType="afterEffect">
                                  <p:stCondLst>
                                    <p:cond delay="0"/>
                                  </p:stCondLst>
                                  <p:childTnLst>
                                    <p:animEffect transition="out" filter="wipe(up)">
                                      <p:cBhvr>
                                        <p:cTn id="90" dur="1000"/>
                                        <p:tgtEl>
                                          <p:spTgt spid="29"/>
                                        </p:tgtEl>
                                      </p:cBhvr>
                                    </p:animEffect>
                                    <p:set>
                                      <p:cBhvr>
                                        <p:cTn id="91" dur="1" fill="hold">
                                          <p:stCondLst>
                                            <p:cond delay="999"/>
                                          </p:stCondLst>
                                        </p:cTn>
                                        <p:tgtEl>
                                          <p:spTgt spid="29"/>
                                        </p:tgtEl>
                                        <p:attrNameLst>
                                          <p:attrName>style.visibility</p:attrName>
                                        </p:attrNameLst>
                                      </p:cBhvr>
                                      <p:to>
                                        <p:strVal val="hidden"/>
                                      </p:to>
                                    </p:set>
                                  </p:childTnLst>
                                </p:cTn>
                              </p:par>
                            </p:childTnLst>
                          </p:cTn>
                        </p:par>
                        <p:par>
                          <p:cTn id="92" fill="hold">
                            <p:stCondLst>
                              <p:cond delay="22000"/>
                            </p:stCondLst>
                            <p:childTnLst>
                              <p:par>
                                <p:cTn id="93" presetID="22" presetClass="exit" presetSubtype="1" fill="hold" grpId="0" nodeType="afterEffect">
                                  <p:stCondLst>
                                    <p:cond delay="0"/>
                                  </p:stCondLst>
                                  <p:childTnLst>
                                    <p:animEffect transition="out" filter="wipe(up)">
                                      <p:cBhvr>
                                        <p:cTn id="94" dur="1000"/>
                                        <p:tgtEl>
                                          <p:spTgt spid="30"/>
                                        </p:tgtEl>
                                      </p:cBhvr>
                                    </p:animEffect>
                                    <p:set>
                                      <p:cBhvr>
                                        <p:cTn id="95" dur="1" fill="hold">
                                          <p:stCondLst>
                                            <p:cond delay="999"/>
                                          </p:stCondLst>
                                        </p:cTn>
                                        <p:tgtEl>
                                          <p:spTgt spid="30"/>
                                        </p:tgtEl>
                                        <p:attrNameLst>
                                          <p:attrName>style.visibility</p:attrName>
                                        </p:attrNameLst>
                                      </p:cBhvr>
                                      <p:to>
                                        <p:strVal val="hidden"/>
                                      </p:to>
                                    </p:set>
                                  </p:childTnLst>
                                </p:cTn>
                              </p:par>
                            </p:childTnLst>
                          </p:cTn>
                        </p:par>
                        <p:par>
                          <p:cTn id="96" fill="hold">
                            <p:stCondLst>
                              <p:cond delay="23000"/>
                            </p:stCondLst>
                            <p:childTnLst>
                              <p:par>
                                <p:cTn id="97" presetID="22" presetClass="exit" presetSubtype="1" fill="hold" grpId="0" nodeType="afterEffect">
                                  <p:stCondLst>
                                    <p:cond delay="0"/>
                                  </p:stCondLst>
                                  <p:childTnLst>
                                    <p:animEffect transition="out" filter="wipe(up)">
                                      <p:cBhvr>
                                        <p:cTn id="98" dur="1000"/>
                                        <p:tgtEl>
                                          <p:spTgt spid="31"/>
                                        </p:tgtEl>
                                      </p:cBhvr>
                                    </p:animEffect>
                                    <p:set>
                                      <p:cBhvr>
                                        <p:cTn id="99" dur="1" fill="hold">
                                          <p:stCondLst>
                                            <p:cond delay="999"/>
                                          </p:stCondLst>
                                        </p:cTn>
                                        <p:tgtEl>
                                          <p:spTgt spid="31"/>
                                        </p:tgtEl>
                                        <p:attrNameLst>
                                          <p:attrName>style.visibility</p:attrName>
                                        </p:attrNameLst>
                                      </p:cBhvr>
                                      <p:to>
                                        <p:strVal val="hidden"/>
                                      </p:to>
                                    </p:set>
                                  </p:childTnLst>
                                </p:cTn>
                              </p:par>
                            </p:childTnLst>
                          </p:cTn>
                        </p:par>
                        <p:par>
                          <p:cTn id="100" fill="hold">
                            <p:stCondLst>
                              <p:cond delay="24000"/>
                            </p:stCondLst>
                            <p:childTnLst>
                              <p:par>
                                <p:cTn id="101" presetID="22" presetClass="exit" presetSubtype="1" fill="hold" grpId="0" nodeType="afterEffect">
                                  <p:stCondLst>
                                    <p:cond delay="0"/>
                                  </p:stCondLst>
                                  <p:childTnLst>
                                    <p:animEffect transition="out" filter="wipe(up)">
                                      <p:cBhvr>
                                        <p:cTn id="102" dur="1000"/>
                                        <p:tgtEl>
                                          <p:spTgt spid="32"/>
                                        </p:tgtEl>
                                      </p:cBhvr>
                                    </p:animEffect>
                                    <p:set>
                                      <p:cBhvr>
                                        <p:cTn id="103" dur="1" fill="hold">
                                          <p:stCondLst>
                                            <p:cond delay="999"/>
                                          </p:stCondLst>
                                        </p:cTn>
                                        <p:tgtEl>
                                          <p:spTgt spid="32"/>
                                        </p:tgtEl>
                                        <p:attrNameLst>
                                          <p:attrName>style.visibility</p:attrName>
                                        </p:attrNameLst>
                                      </p:cBhvr>
                                      <p:to>
                                        <p:strVal val="hidden"/>
                                      </p:to>
                                    </p:set>
                                  </p:childTnLst>
                                </p:cTn>
                              </p:par>
                            </p:childTnLst>
                          </p:cTn>
                        </p:par>
                        <p:par>
                          <p:cTn id="104" fill="hold">
                            <p:stCondLst>
                              <p:cond delay="25000"/>
                            </p:stCondLst>
                            <p:childTnLst>
                              <p:par>
                                <p:cTn id="105" presetID="22" presetClass="exit" presetSubtype="1" fill="hold" grpId="0" nodeType="afterEffect">
                                  <p:stCondLst>
                                    <p:cond delay="0"/>
                                  </p:stCondLst>
                                  <p:childTnLst>
                                    <p:animEffect transition="out" filter="wipe(up)">
                                      <p:cBhvr>
                                        <p:cTn id="106" dur="1000"/>
                                        <p:tgtEl>
                                          <p:spTgt spid="33"/>
                                        </p:tgtEl>
                                      </p:cBhvr>
                                    </p:animEffect>
                                    <p:set>
                                      <p:cBhvr>
                                        <p:cTn id="107" dur="1" fill="hold">
                                          <p:stCondLst>
                                            <p:cond delay="999"/>
                                          </p:stCondLst>
                                        </p:cTn>
                                        <p:tgtEl>
                                          <p:spTgt spid="33"/>
                                        </p:tgtEl>
                                        <p:attrNameLst>
                                          <p:attrName>style.visibility</p:attrName>
                                        </p:attrNameLst>
                                      </p:cBhvr>
                                      <p:to>
                                        <p:strVal val="hidden"/>
                                      </p:to>
                                    </p:set>
                                  </p:childTnLst>
                                </p:cTn>
                              </p:par>
                            </p:childTnLst>
                          </p:cTn>
                        </p:par>
                        <p:par>
                          <p:cTn id="108" fill="hold">
                            <p:stCondLst>
                              <p:cond delay="26000"/>
                            </p:stCondLst>
                            <p:childTnLst>
                              <p:par>
                                <p:cTn id="109" presetID="22" presetClass="exit" presetSubtype="1" fill="hold" grpId="0" nodeType="afterEffect">
                                  <p:stCondLst>
                                    <p:cond delay="0"/>
                                  </p:stCondLst>
                                  <p:childTnLst>
                                    <p:animEffect transition="out" filter="wipe(up)">
                                      <p:cBhvr>
                                        <p:cTn id="110" dur="1000"/>
                                        <p:tgtEl>
                                          <p:spTgt spid="34"/>
                                        </p:tgtEl>
                                      </p:cBhvr>
                                    </p:animEffect>
                                    <p:set>
                                      <p:cBhvr>
                                        <p:cTn id="111" dur="1" fill="hold">
                                          <p:stCondLst>
                                            <p:cond delay="999"/>
                                          </p:stCondLst>
                                        </p:cTn>
                                        <p:tgtEl>
                                          <p:spTgt spid="34"/>
                                        </p:tgtEl>
                                        <p:attrNameLst>
                                          <p:attrName>style.visibility</p:attrName>
                                        </p:attrNameLst>
                                      </p:cBhvr>
                                      <p:to>
                                        <p:strVal val="hidden"/>
                                      </p:to>
                                    </p:set>
                                  </p:childTnLst>
                                </p:cTn>
                              </p:par>
                            </p:childTnLst>
                          </p:cTn>
                        </p:par>
                        <p:par>
                          <p:cTn id="112" fill="hold">
                            <p:stCondLst>
                              <p:cond delay="27000"/>
                            </p:stCondLst>
                            <p:childTnLst>
                              <p:par>
                                <p:cTn id="113" presetID="22" presetClass="exit" presetSubtype="1" fill="hold" grpId="0" nodeType="afterEffect">
                                  <p:stCondLst>
                                    <p:cond delay="0"/>
                                  </p:stCondLst>
                                  <p:childTnLst>
                                    <p:animEffect transition="out" filter="wipe(up)">
                                      <p:cBhvr>
                                        <p:cTn id="114" dur="1000"/>
                                        <p:tgtEl>
                                          <p:spTgt spid="35"/>
                                        </p:tgtEl>
                                      </p:cBhvr>
                                    </p:animEffect>
                                    <p:set>
                                      <p:cBhvr>
                                        <p:cTn id="115" dur="1" fill="hold">
                                          <p:stCondLst>
                                            <p:cond delay="999"/>
                                          </p:stCondLst>
                                        </p:cTn>
                                        <p:tgtEl>
                                          <p:spTgt spid="35"/>
                                        </p:tgtEl>
                                        <p:attrNameLst>
                                          <p:attrName>style.visibility</p:attrName>
                                        </p:attrNameLst>
                                      </p:cBhvr>
                                      <p:to>
                                        <p:strVal val="hidden"/>
                                      </p:to>
                                    </p:set>
                                  </p:childTnLst>
                                </p:cTn>
                              </p:par>
                            </p:childTnLst>
                          </p:cTn>
                        </p:par>
                        <p:par>
                          <p:cTn id="116" fill="hold">
                            <p:stCondLst>
                              <p:cond delay="28000"/>
                            </p:stCondLst>
                            <p:childTnLst>
                              <p:par>
                                <p:cTn id="117" presetID="22" presetClass="exit" presetSubtype="1" fill="hold" grpId="0" nodeType="afterEffect">
                                  <p:stCondLst>
                                    <p:cond delay="0"/>
                                  </p:stCondLst>
                                  <p:childTnLst>
                                    <p:animEffect transition="out" filter="wipe(up)">
                                      <p:cBhvr>
                                        <p:cTn id="118" dur="1000"/>
                                        <p:tgtEl>
                                          <p:spTgt spid="36"/>
                                        </p:tgtEl>
                                      </p:cBhvr>
                                    </p:animEffect>
                                    <p:set>
                                      <p:cBhvr>
                                        <p:cTn id="119" dur="1" fill="hold">
                                          <p:stCondLst>
                                            <p:cond delay="999"/>
                                          </p:stCondLst>
                                        </p:cTn>
                                        <p:tgtEl>
                                          <p:spTgt spid="36"/>
                                        </p:tgtEl>
                                        <p:attrNameLst>
                                          <p:attrName>style.visibility</p:attrName>
                                        </p:attrNameLst>
                                      </p:cBhvr>
                                      <p:to>
                                        <p:strVal val="hidden"/>
                                      </p:to>
                                    </p:set>
                                  </p:childTnLst>
                                </p:cTn>
                              </p:par>
                            </p:childTnLst>
                          </p:cTn>
                        </p:par>
                        <p:par>
                          <p:cTn id="120" fill="hold">
                            <p:stCondLst>
                              <p:cond delay="29000"/>
                            </p:stCondLst>
                            <p:childTnLst>
                              <p:par>
                                <p:cTn id="121" presetID="22" presetClass="exit" presetSubtype="1" fill="hold" grpId="0" nodeType="afterEffect">
                                  <p:stCondLst>
                                    <p:cond delay="0"/>
                                  </p:stCondLst>
                                  <p:childTnLst>
                                    <p:animEffect transition="out" filter="wipe(up)">
                                      <p:cBhvr>
                                        <p:cTn id="122" dur="1000"/>
                                        <p:tgtEl>
                                          <p:spTgt spid="37"/>
                                        </p:tgtEl>
                                      </p:cBhvr>
                                    </p:animEffect>
                                    <p:set>
                                      <p:cBhvr>
                                        <p:cTn id="123" dur="1" fill="hold">
                                          <p:stCondLst>
                                            <p:cond delay="999"/>
                                          </p:stCondLst>
                                        </p:cTn>
                                        <p:tgtEl>
                                          <p:spTgt spid="37"/>
                                        </p:tgtEl>
                                        <p:attrNameLst>
                                          <p:attrName>style.visibility</p:attrName>
                                        </p:attrNameLst>
                                      </p:cBhvr>
                                      <p:to>
                                        <p:strVal val="hidden"/>
                                      </p:to>
                                    </p:set>
                                  </p:childTnLst>
                                </p:cTn>
                              </p:par>
                            </p:childTnLst>
                          </p:cTn>
                        </p:par>
                        <p:par>
                          <p:cTn id="124" fill="hold">
                            <p:stCondLst>
                              <p:cond delay="30000"/>
                            </p:stCondLst>
                            <p:childTnLst>
                              <p:par>
                                <p:cTn id="125" presetID="1" presetClass="exit"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
                                            <p:txEl>
                                              <p:pRg st="0" end="0"/>
                                            </p:txEl>
                                          </p:spTgt>
                                        </p:tgtEl>
                                        <p:attrNameLst>
                                          <p:attrName>style.visibility</p:attrName>
                                        </p:attrNameLst>
                                      </p:cBhvr>
                                      <p:to>
                                        <p:strVal val="visible"/>
                                      </p:to>
                                    </p:set>
                                    <p:animEffect transition="in" filter="fade">
                                      <p:cBhvr>
                                        <p:cTn id="131" dur="500"/>
                                        <p:tgtEl>
                                          <p:spTgt spid="5">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
                                            <p:txEl>
                                              <p:pRg st="1" end="1"/>
                                            </p:txEl>
                                          </p:spTgt>
                                        </p:tgtEl>
                                        <p:attrNameLst>
                                          <p:attrName>style.visibility</p:attrName>
                                        </p:attrNameLst>
                                      </p:cBhvr>
                                      <p:to>
                                        <p:strVal val="visible"/>
                                      </p:to>
                                    </p:set>
                                    <p:animEffect transition="in" filter="fade">
                                      <p:cBhvr>
                                        <p:cTn id="136" dur="500"/>
                                        <p:tgtEl>
                                          <p:spTgt spid="5">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
                                            <p:txEl>
                                              <p:pRg st="2" end="2"/>
                                            </p:txEl>
                                          </p:spTgt>
                                        </p:tgtEl>
                                        <p:attrNameLst>
                                          <p:attrName>style.visibility</p:attrName>
                                        </p:attrNameLst>
                                      </p:cBhvr>
                                      <p:to>
                                        <p:strVal val="visible"/>
                                      </p:to>
                                    </p:set>
                                    <p:animEffect transition="in" filter="fade">
                                      <p:cBhvr>
                                        <p:cTn id="141" dur="500"/>
                                        <p:tgtEl>
                                          <p:spTgt spid="5">
                                            <p:txEl>
                                              <p:pRg st="2" end="2"/>
                                            </p:txEl>
                                          </p:spTgt>
                                        </p:tgtEl>
                                      </p:cBhvr>
                                    </p:animEffect>
                                  </p:childTnLst>
                                </p:cTn>
                              </p:par>
                              <p:par>
                                <p:cTn id="142" presetID="1" presetClass="entr" presetSubtype="0" fill="hold" nodeType="withEffect">
                                  <p:stCondLst>
                                    <p:cond delay="0"/>
                                  </p:stCondLst>
                                  <p:childTnLst>
                                    <p:set>
                                      <p:cBhvr>
                                        <p:cTn id="1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P spid="9" grpId="0" animBg="1"/>
      <p:bldP spid="10"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DA25-2601-6DC3-5858-75CF00F9BA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DE7145-9FA9-D936-84C4-5B5B5182D731}"/>
              </a:ext>
            </a:extLst>
          </p:cNvPr>
          <p:cNvSpPr>
            <a:spLocks noGrp="1"/>
          </p:cNvSpPr>
          <p:nvPr>
            <p:ph type="title"/>
          </p:nvPr>
        </p:nvSpPr>
        <p:spPr/>
        <p:txBody>
          <a:bodyPr>
            <a:normAutofit/>
          </a:bodyPr>
          <a:lstStyle/>
          <a:p>
            <a:r>
              <a:rPr lang="en-US" sz="4800" dirty="0"/>
              <a:t>Domain 2: School Progress</a:t>
            </a:r>
          </a:p>
        </p:txBody>
      </p:sp>
      <p:sp>
        <p:nvSpPr>
          <p:cNvPr id="5" name="Content Placeholder 4">
            <a:extLst>
              <a:ext uri="{FF2B5EF4-FFF2-40B4-BE49-F238E27FC236}">
                <a16:creationId xmlns:a16="http://schemas.microsoft.com/office/drawing/2014/main" id="{271A1181-6755-E159-F279-6FF3A92ACE27}"/>
              </a:ext>
            </a:extLst>
          </p:cNvPr>
          <p:cNvSpPr>
            <a:spLocks noGrp="1"/>
          </p:cNvSpPr>
          <p:nvPr>
            <p:ph idx="4294967295"/>
          </p:nvPr>
        </p:nvSpPr>
        <p:spPr>
          <a:xfrm>
            <a:off x="3489004" y="1409891"/>
            <a:ext cx="8185150" cy="4445000"/>
          </a:xfrm>
          <a:prstGeom prst="rect">
            <a:avLst/>
          </a:prstGeom>
        </p:spPr>
        <p:txBody>
          <a:bodyPr/>
          <a:lstStyle/>
          <a:p>
            <a:pPr marL="342900" lvl="0" indent="-342900">
              <a:lnSpc>
                <a:spcPct val="110000"/>
              </a:lnSpc>
              <a:spcBef>
                <a:spcPts val="0"/>
              </a:spcBef>
              <a:spcAft>
                <a:spcPts val="1200"/>
              </a:spcAft>
              <a:buClr>
                <a:srgbClr val="000000"/>
              </a:buClr>
              <a:buSzPts val="2000"/>
              <a:buFont typeface="Arial"/>
              <a:buChar char="•"/>
            </a:pPr>
            <a:r>
              <a:rPr lang="en-US" dirty="0">
                <a:ea typeface="Calibri"/>
                <a:cs typeface="Calibri"/>
                <a:sym typeface="Calibri"/>
              </a:rPr>
              <a:t>This domain is based on a </a:t>
            </a:r>
            <a:r>
              <a:rPr lang="en-US" dirty="0">
                <a:latin typeface="Franklin Gothic Heavy" panose="020B0903020102020204" pitchFamily="34" charset="0"/>
                <a:ea typeface="Calibri"/>
                <a:cs typeface="Calibri"/>
                <a:sym typeface="Calibri"/>
              </a:rPr>
              <a:t>comparison of how students are performing</a:t>
            </a:r>
            <a:r>
              <a:rPr lang="en-US" dirty="0">
                <a:ea typeface="Calibri"/>
                <a:cs typeface="Calibri"/>
                <a:sym typeface="Calibri"/>
              </a:rPr>
              <a:t>.  </a:t>
            </a:r>
            <a:endParaRPr lang="en-US" dirty="0"/>
          </a:p>
          <a:p>
            <a:pPr marL="342900" lvl="0" indent="-342900">
              <a:lnSpc>
                <a:spcPct val="110000"/>
              </a:lnSpc>
              <a:spcBef>
                <a:spcPts val="600"/>
              </a:spcBef>
              <a:spcAft>
                <a:spcPts val="1200"/>
              </a:spcAft>
              <a:buClr>
                <a:srgbClr val="000000"/>
              </a:buClr>
              <a:buSzPts val="2000"/>
              <a:buFont typeface="Arial"/>
              <a:buChar char="•"/>
            </a:pPr>
            <a:r>
              <a:rPr lang="en-US" dirty="0">
                <a:ea typeface="Calibri"/>
                <a:cs typeface="Calibri"/>
                <a:sym typeface="Calibri"/>
              </a:rPr>
              <a:t>In part, this domain is based on </a:t>
            </a:r>
            <a:r>
              <a:rPr lang="en-US" dirty="0">
                <a:latin typeface="Franklin Gothic Heavy" panose="020B0903020102020204" pitchFamily="34" charset="0"/>
                <a:ea typeface="Calibri"/>
                <a:cs typeface="Calibri"/>
                <a:sym typeface="Calibri"/>
              </a:rPr>
              <a:t>how many students showed academic growth in reading and math </a:t>
            </a:r>
            <a:r>
              <a:rPr lang="en-US" dirty="0">
                <a:ea typeface="Calibri"/>
                <a:cs typeface="Calibri"/>
                <a:sym typeface="Calibri"/>
              </a:rPr>
              <a:t>on the STAAR tests. </a:t>
            </a:r>
            <a:endParaRPr lang="en-US" dirty="0"/>
          </a:p>
          <a:p>
            <a:pPr marL="342900" lvl="0" indent="-342900">
              <a:lnSpc>
                <a:spcPct val="110000"/>
              </a:lnSpc>
              <a:spcBef>
                <a:spcPts val="600"/>
              </a:spcBef>
              <a:spcAft>
                <a:spcPts val="1200"/>
              </a:spcAft>
              <a:buClr>
                <a:srgbClr val="000000"/>
              </a:buClr>
              <a:buSzPts val="2000"/>
              <a:buFont typeface="Arial"/>
              <a:buChar char="•"/>
            </a:pPr>
            <a:r>
              <a:rPr lang="en-US" dirty="0">
                <a:ea typeface="Calibri"/>
                <a:cs typeface="Calibri"/>
                <a:sym typeface="Calibri"/>
              </a:rPr>
              <a:t>This domain also looks at the </a:t>
            </a:r>
            <a:r>
              <a:rPr lang="en-US" dirty="0">
                <a:latin typeface="Franklin Gothic Heavy" panose="020B0903020102020204" pitchFamily="34" charset="0"/>
                <a:ea typeface="Calibri"/>
                <a:cs typeface="Calibri"/>
                <a:sym typeface="Calibri"/>
              </a:rPr>
              <a:t>level of achievement compared to similar campuses</a:t>
            </a:r>
            <a:r>
              <a:rPr lang="en-US" dirty="0">
                <a:ea typeface="Calibri"/>
                <a:cs typeface="Calibri"/>
                <a:sym typeface="Calibri"/>
              </a:rPr>
              <a:t>.​​</a:t>
            </a:r>
            <a:endParaRPr lang="en-US" dirty="0"/>
          </a:p>
        </p:txBody>
      </p:sp>
      <p:sp>
        <p:nvSpPr>
          <p:cNvPr id="12" name="Oval 11">
            <a:extLst>
              <a:ext uri="{FF2B5EF4-FFF2-40B4-BE49-F238E27FC236}">
                <a16:creationId xmlns:a16="http://schemas.microsoft.com/office/drawing/2014/main" id="{BE44CB6F-5054-4124-DED0-BBC22A8B178A}"/>
              </a:ext>
            </a:extLst>
          </p:cNvPr>
          <p:cNvSpPr/>
          <p:nvPr/>
        </p:nvSpPr>
        <p:spPr>
          <a:xfrm>
            <a:off x="517846" y="1650479"/>
            <a:ext cx="2664413" cy="266441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EA08B5-FB3D-6105-A22A-504BE1DB158C}"/>
              </a:ext>
            </a:extLst>
          </p:cNvPr>
          <p:cNvSpPr/>
          <p:nvPr/>
        </p:nvSpPr>
        <p:spPr>
          <a:xfrm>
            <a:off x="3830879" y="181761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06EBC6-006B-CAAA-11A3-D636D5CC9E51}"/>
              </a:ext>
            </a:extLst>
          </p:cNvPr>
          <p:cNvSpPr/>
          <p:nvPr/>
        </p:nvSpPr>
        <p:spPr>
          <a:xfrm>
            <a:off x="3830879" y="193392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B9A835-A4D5-DCA4-B071-A1ED43DB37A2}"/>
              </a:ext>
            </a:extLst>
          </p:cNvPr>
          <p:cNvSpPr/>
          <p:nvPr/>
        </p:nvSpPr>
        <p:spPr>
          <a:xfrm>
            <a:off x="3830879" y="205278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757853-D905-6308-4206-2FB7B02CBD5A}"/>
              </a:ext>
            </a:extLst>
          </p:cNvPr>
          <p:cNvSpPr/>
          <p:nvPr/>
        </p:nvSpPr>
        <p:spPr>
          <a:xfrm>
            <a:off x="3830879" y="216765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F93A4C-FE8F-4045-6512-DC2663D8062F}"/>
              </a:ext>
            </a:extLst>
          </p:cNvPr>
          <p:cNvSpPr/>
          <p:nvPr/>
        </p:nvSpPr>
        <p:spPr>
          <a:xfrm>
            <a:off x="3830879" y="229162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0AC79A-71CE-EDCD-CEDD-94C1D77CDA4E}"/>
              </a:ext>
            </a:extLst>
          </p:cNvPr>
          <p:cNvSpPr/>
          <p:nvPr/>
        </p:nvSpPr>
        <p:spPr>
          <a:xfrm>
            <a:off x="3830879" y="2415116"/>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5AC1BD-9D68-CA21-63BD-81248C50FCCB}"/>
              </a:ext>
            </a:extLst>
          </p:cNvPr>
          <p:cNvSpPr/>
          <p:nvPr/>
        </p:nvSpPr>
        <p:spPr>
          <a:xfrm>
            <a:off x="3830879" y="253860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2E25EA-0C48-3E7C-60F1-9C1B4841E274}"/>
              </a:ext>
            </a:extLst>
          </p:cNvPr>
          <p:cNvSpPr/>
          <p:nvPr/>
        </p:nvSpPr>
        <p:spPr>
          <a:xfrm>
            <a:off x="3830879" y="266337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75A1CB-E30A-CA79-1E67-01CF68D11957}"/>
              </a:ext>
            </a:extLst>
          </p:cNvPr>
          <p:cNvSpPr/>
          <p:nvPr/>
        </p:nvSpPr>
        <p:spPr>
          <a:xfrm>
            <a:off x="3830879" y="278136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4AAEB7-EFB2-2733-5B1D-9C4CAE19B9C9}"/>
              </a:ext>
            </a:extLst>
          </p:cNvPr>
          <p:cNvSpPr/>
          <p:nvPr/>
        </p:nvSpPr>
        <p:spPr>
          <a:xfrm>
            <a:off x="3830879" y="2904860"/>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88BD7E-4E88-133E-F14A-94E23010DBFF}"/>
              </a:ext>
            </a:extLst>
          </p:cNvPr>
          <p:cNvSpPr/>
          <p:nvPr/>
        </p:nvSpPr>
        <p:spPr>
          <a:xfrm>
            <a:off x="3830879" y="3022850"/>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ADC364-7F7A-5486-48F0-5E845DC04FE6}"/>
              </a:ext>
            </a:extLst>
          </p:cNvPr>
          <p:cNvSpPr/>
          <p:nvPr/>
        </p:nvSpPr>
        <p:spPr>
          <a:xfrm>
            <a:off x="3830879" y="314634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57F1E9-EF02-2623-A767-425F4A26D6C1}"/>
              </a:ext>
            </a:extLst>
          </p:cNvPr>
          <p:cNvSpPr/>
          <p:nvPr/>
        </p:nvSpPr>
        <p:spPr>
          <a:xfrm>
            <a:off x="3830879" y="326433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FB6C75-1501-68C6-3286-CCC41BC6E837}"/>
              </a:ext>
            </a:extLst>
          </p:cNvPr>
          <p:cNvSpPr/>
          <p:nvPr/>
        </p:nvSpPr>
        <p:spPr>
          <a:xfrm>
            <a:off x="3830879" y="338232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49AF88-FA0F-E57C-29A1-9A6FB8C5F217}"/>
              </a:ext>
            </a:extLst>
          </p:cNvPr>
          <p:cNvSpPr/>
          <p:nvPr/>
        </p:nvSpPr>
        <p:spPr>
          <a:xfrm>
            <a:off x="3830879" y="350157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DEC78C-5EEA-D961-9B6D-9781BEF5200B}"/>
              </a:ext>
            </a:extLst>
          </p:cNvPr>
          <p:cNvSpPr/>
          <p:nvPr/>
        </p:nvSpPr>
        <p:spPr>
          <a:xfrm>
            <a:off x="3830879" y="3625070"/>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5A91A0-DB2D-468F-FD0F-F34B6E7DCC72}"/>
              </a:ext>
            </a:extLst>
          </p:cNvPr>
          <p:cNvSpPr/>
          <p:nvPr/>
        </p:nvSpPr>
        <p:spPr>
          <a:xfrm>
            <a:off x="3830879" y="373882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9801F80-DBBD-956C-78D5-EA8AF75D33A2}"/>
              </a:ext>
            </a:extLst>
          </p:cNvPr>
          <p:cNvSpPr/>
          <p:nvPr/>
        </p:nvSpPr>
        <p:spPr>
          <a:xfrm>
            <a:off x="3830879" y="3852584"/>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6A9D7A7-1D57-5638-426D-4E8CEB2C942D}"/>
              </a:ext>
            </a:extLst>
          </p:cNvPr>
          <p:cNvSpPr/>
          <p:nvPr/>
        </p:nvSpPr>
        <p:spPr>
          <a:xfrm>
            <a:off x="3830879" y="397607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3A411C9-42A9-59B6-0A42-53DF7D1885B6}"/>
              </a:ext>
            </a:extLst>
          </p:cNvPr>
          <p:cNvSpPr/>
          <p:nvPr/>
        </p:nvSpPr>
        <p:spPr>
          <a:xfrm>
            <a:off x="3830879" y="408983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617C8F-ADAC-9960-E238-14952C6848F5}"/>
              </a:ext>
            </a:extLst>
          </p:cNvPr>
          <p:cNvSpPr/>
          <p:nvPr/>
        </p:nvSpPr>
        <p:spPr>
          <a:xfrm>
            <a:off x="3830879" y="4212666"/>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694B7AB-6AF8-768B-F0C1-E7C232BDB680}"/>
              </a:ext>
            </a:extLst>
          </p:cNvPr>
          <p:cNvSpPr/>
          <p:nvPr/>
        </p:nvSpPr>
        <p:spPr>
          <a:xfrm>
            <a:off x="3830879" y="433615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8AAC5E-8E77-1CEA-2A76-7D0561092494}"/>
              </a:ext>
            </a:extLst>
          </p:cNvPr>
          <p:cNvSpPr/>
          <p:nvPr/>
        </p:nvSpPr>
        <p:spPr>
          <a:xfrm>
            <a:off x="3830879" y="445214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1C18155-95B8-DA05-9917-0BDAE3C8E337}"/>
              </a:ext>
            </a:extLst>
          </p:cNvPr>
          <p:cNvSpPr/>
          <p:nvPr/>
        </p:nvSpPr>
        <p:spPr>
          <a:xfrm>
            <a:off x="3830879" y="4575636"/>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748D0FB-6B84-6BDB-A017-AB6BB60E46B2}"/>
              </a:ext>
            </a:extLst>
          </p:cNvPr>
          <p:cNvSpPr/>
          <p:nvPr/>
        </p:nvSpPr>
        <p:spPr>
          <a:xfrm>
            <a:off x="3830879" y="469912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8D1076-96C2-3A64-11D4-AAF7D7A16F39}"/>
              </a:ext>
            </a:extLst>
          </p:cNvPr>
          <p:cNvSpPr/>
          <p:nvPr/>
        </p:nvSpPr>
        <p:spPr>
          <a:xfrm>
            <a:off x="3830879" y="482261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397F375-0809-D630-3EBC-2842CE02E1BB}"/>
              </a:ext>
            </a:extLst>
          </p:cNvPr>
          <p:cNvSpPr/>
          <p:nvPr/>
        </p:nvSpPr>
        <p:spPr>
          <a:xfrm>
            <a:off x="3830879" y="494610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87EC857-EB3E-A78E-8DA4-423A31F59144}"/>
              </a:ext>
            </a:extLst>
          </p:cNvPr>
          <p:cNvSpPr/>
          <p:nvPr/>
        </p:nvSpPr>
        <p:spPr>
          <a:xfrm>
            <a:off x="3830879" y="506746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22439C9-CFDC-D787-399B-DB1428BAB2CD}"/>
              </a:ext>
            </a:extLst>
          </p:cNvPr>
          <p:cNvSpPr/>
          <p:nvPr/>
        </p:nvSpPr>
        <p:spPr>
          <a:xfrm>
            <a:off x="3830879" y="518361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E217E62-D0AD-74F1-69A4-5B9A19B1CE47}"/>
              </a:ext>
            </a:extLst>
          </p:cNvPr>
          <p:cNvSpPr/>
          <p:nvPr/>
        </p:nvSpPr>
        <p:spPr>
          <a:xfrm>
            <a:off x="3830879" y="530924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77CA8CDD-BED8-68E5-5234-B978C2E1F430}"/>
              </a:ext>
            </a:extLst>
          </p:cNvPr>
          <p:cNvSpPr/>
          <p:nvPr/>
        </p:nvSpPr>
        <p:spPr>
          <a:xfrm>
            <a:off x="4850867" y="1347926"/>
            <a:ext cx="6629402" cy="4307305"/>
          </a:xfrm>
          <a:prstGeom prst="roundRect">
            <a:avLst>
              <a:gd name="adj" fmla="val 9963"/>
            </a:avLst>
          </a:prstGeom>
          <a:solidFill>
            <a:schemeClr val="accent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000" dirty="0">
                <a:solidFill>
                  <a:schemeClr val="tx1"/>
                </a:solidFill>
                <a:latin typeface="Arial Black" panose="020B0A04020102020204" pitchFamily="34" charset="0"/>
              </a:rPr>
              <a:t>Race the Clock!</a:t>
            </a:r>
          </a:p>
          <a:p>
            <a:pPr algn="ctr"/>
            <a:r>
              <a:rPr lang="en-US" sz="3200" dirty="0">
                <a:solidFill>
                  <a:schemeClr val="tx1"/>
                </a:solidFill>
              </a:rPr>
              <a:t>Work alone or with a neighbor to jot down as many details as you can remember about Domain 2: School Progress. (</a:t>
            </a:r>
            <a:r>
              <a:rPr lang="en-US" sz="3200" dirty="0">
                <a:solidFill>
                  <a:schemeClr val="tx1"/>
                </a:solidFill>
                <a:latin typeface="+mj-lt"/>
              </a:rPr>
              <a:t>Hint</a:t>
            </a:r>
            <a:r>
              <a:rPr lang="en-US" sz="3200" dirty="0">
                <a:solidFill>
                  <a:schemeClr val="tx1"/>
                </a:solidFill>
              </a:rPr>
              <a:t>: there are two parts)</a:t>
            </a:r>
          </a:p>
          <a:p>
            <a:pPr algn="ctr">
              <a:spcBef>
                <a:spcPts val="1200"/>
              </a:spcBef>
            </a:pPr>
            <a:r>
              <a:rPr lang="en-US" sz="3200" dirty="0">
                <a:solidFill>
                  <a:schemeClr val="tx1"/>
                </a:solidFill>
                <a:latin typeface="Arial Black" panose="020B0A04020102020204" pitchFamily="34" charset="0"/>
              </a:rPr>
              <a:t>You have 30 seconds!</a:t>
            </a:r>
          </a:p>
        </p:txBody>
      </p:sp>
      <p:pic>
        <p:nvPicPr>
          <p:cNvPr id="39" name="Content Placeholder 10" descr="Upward trend with solid fill">
            <a:extLst>
              <a:ext uri="{FF2B5EF4-FFF2-40B4-BE49-F238E27FC236}">
                <a16:creationId xmlns:a16="http://schemas.microsoft.com/office/drawing/2014/main" id="{E5C28769-AABC-DEB0-371C-DD8EC65F20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1644" y="1880787"/>
            <a:ext cx="1956816" cy="1956816"/>
          </a:xfrm>
          <a:prstGeom prst="rect">
            <a:avLst/>
          </a:prstGeom>
        </p:spPr>
      </p:pic>
      <p:pic>
        <p:nvPicPr>
          <p:cNvPr id="2" name="Graphic 1" descr="Camera with solid fill">
            <a:extLst>
              <a:ext uri="{FF2B5EF4-FFF2-40B4-BE49-F238E27FC236}">
                <a16:creationId xmlns:a16="http://schemas.microsoft.com/office/drawing/2014/main" id="{480E4A74-C7AA-4A20-C51B-22773BF8F7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300367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22" presetClass="exit" presetSubtype="1" fill="hold" grpId="0" nodeType="afterEffect">
                                  <p:stCondLst>
                                    <p:cond delay="0"/>
                                  </p:stCondLst>
                                  <p:childTnLst>
                                    <p:animEffect transition="out" filter="wipe(up)">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par>
                          <p:cTn id="12" fill="hold">
                            <p:stCondLst>
                              <p:cond delay="2000"/>
                            </p:stCondLst>
                            <p:childTnLst>
                              <p:par>
                                <p:cTn id="13" presetID="22" presetClass="exit" presetSubtype="1" fill="hold" grpId="0" nodeType="afterEffect">
                                  <p:stCondLst>
                                    <p:cond delay="0"/>
                                  </p:stCondLst>
                                  <p:childTnLst>
                                    <p:animEffect transition="out" filter="wipe(up)">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par>
                          <p:cTn id="16" fill="hold">
                            <p:stCondLst>
                              <p:cond delay="3000"/>
                            </p:stCondLst>
                            <p:childTnLst>
                              <p:par>
                                <p:cTn id="17" presetID="22" presetClass="exit" presetSubtype="1" fill="hold" grpId="0" nodeType="afterEffect">
                                  <p:stCondLst>
                                    <p:cond delay="0"/>
                                  </p:stCondLst>
                                  <p:childTnLst>
                                    <p:animEffect transition="out" filter="wipe(up)">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par>
                          <p:cTn id="20" fill="hold">
                            <p:stCondLst>
                              <p:cond delay="4000"/>
                            </p:stCondLst>
                            <p:childTnLst>
                              <p:par>
                                <p:cTn id="21" presetID="22" presetClass="exit" presetSubtype="1" fill="hold" grpId="0" nodeType="afterEffect">
                                  <p:stCondLst>
                                    <p:cond delay="0"/>
                                  </p:stCondLst>
                                  <p:childTnLst>
                                    <p:animEffect transition="out" filter="wipe(up)">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par>
                          <p:cTn id="24" fill="hold">
                            <p:stCondLst>
                              <p:cond delay="5000"/>
                            </p:stCondLst>
                            <p:childTnLst>
                              <p:par>
                                <p:cTn id="25" presetID="22" presetClass="exit" presetSubtype="1" fill="hold" grpId="0" nodeType="afterEffect">
                                  <p:stCondLst>
                                    <p:cond delay="0"/>
                                  </p:stCondLst>
                                  <p:childTnLst>
                                    <p:animEffect transition="out" filter="wipe(up)">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childTnLst>
                          </p:cTn>
                        </p:par>
                        <p:par>
                          <p:cTn id="28" fill="hold">
                            <p:stCondLst>
                              <p:cond delay="6000"/>
                            </p:stCondLst>
                            <p:childTnLst>
                              <p:par>
                                <p:cTn id="29" presetID="22" presetClass="exit" presetSubtype="1" fill="hold" grpId="0" nodeType="afterEffect">
                                  <p:stCondLst>
                                    <p:cond delay="0"/>
                                  </p:stCondLst>
                                  <p:childTnLst>
                                    <p:animEffect transition="out" filter="wipe(up)">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childTnLst>
                          </p:cTn>
                        </p:par>
                        <p:par>
                          <p:cTn id="32" fill="hold">
                            <p:stCondLst>
                              <p:cond delay="7000"/>
                            </p:stCondLst>
                            <p:childTnLst>
                              <p:par>
                                <p:cTn id="33" presetID="22" presetClass="exit" presetSubtype="1" fill="hold" grpId="0" nodeType="afterEffect">
                                  <p:stCondLst>
                                    <p:cond delay="0"/>
                                  </p:stCondLst>
                                  <p:childTnLst>
                                    <p:animEffect transition="out" filter="wipe(up)">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par>
                          <p:cTn id="36" fill="hold">
                            <p:stCondLst>
                              <p:cond delay="8000"/>
                            </p:stCondLst>
                            <p:childTnLst>
                              <p:par>
                                <p:cTn id="37" presetID="22" presetClass="exit" presetSubtype="1" fill="hold" grpId="0" nodeType="afterEffect">
                                  <p:stCondLst>
                                    <p:cond delay="0"/>
                                  </p:stCondLst>
                                  <p:childTnLst>
                                    <p:animEffect transition="out" filter="wipe(up)">
                                      <p:cBhvr>
                                        <p:cTn id="38" dur="1000"/>
                                        <p:tgtEl>
                                          <p:spTgt spid="16"/>
                                        </p:tgtEl>
                                      </p:cBhvr>
                                    </p:animEffect>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9000"/>
                            </p:stCondLst>
                            <p:childTnLst>
                              <p:par>
                                <p:cTn id="41" presetID="22" presetClass="exit" presetSubtype="1" fill="hold" grpId="0" nodeType="afterEffect">
                                  <p:stCondLst>
                                    <p:cond delay="0"/>
                                  </p:stCondLst>
                                  <p:childTnLst>
                                    <p:animEffect transition="out" filter="wipe(up)">
                                      <p:cBhvr>
                                        <p:cTn id="42" dur="1000"/>
                                        <p:tgtEl>
                                          <p:spTgt spid="17"/>
                                        </p:tgtEl>
                                      </p:cBhvr>
                                    </p:animEffect>
                                    <p:set>
                                      <p:cBhvr>
                                        <p:cTn id="43" dur="1" fill="hold">
                                          <p:stCondLst>
                                            <p:cond delay="999"/>
                                          </p:stCondLst>
                                        </p:cTn>
                                        <p:tgtEl>
                                          <p:spTgt spid="17"/>
                                        </p:tgtEl>
                                        <p:attrNameLst>
                                          <p:attrName>style.visibility</p:attrName>
                                        </p:attrNameLst>
                                      </p:cBhvr>
                                      <p:to>
                                        <p:strVal val="hidden"/>
                                      </p:to>
                                    </p:set>
                                  </p:childTnLst>
                                </p:cTn>
                              </p:par>
                            </p:childTnLst>
                          </p:cTn>
                        </p:par>
                        <p:par>
                          <p:cTn id="44" fill="hold">
                            <p:stCondLst>
                              <p:cond delay="10000"/>
                            </p:stCondLst>
                            <p:childTnLst>
                              <p:par>
                                <p:cTn id="45" presetID="22" presetClass="exit" presetSubtype="1" fill="hold" grpId="0" nodeType="afterEffect">
                                  <p:stCondLst>
                                    <p:cond delay="0"/>
                                  </p:stCondLst>
                                  <p:childTnLst>
                                    <p:animEffect transition="out" filter="wipe(up)">
                                      <p:cBhvr>
                                        <p:cTn id="46" dur="1000"/>
                                        <p:tgtEl>
                                          <p:spTgt spid="18"/>
                                        </p:tgtEl>
                                      </p:cBhvr>
                                    </p:animEffect>
                                    <p:set>
                                      <p:cBhvr>
                                        <p:cTn id="47" dur="1" fill="hold">
                                          <p:stCondLst>
                                            <p:cond delay="999"/>
                                          </p:stCondLst>
                                        </p:cTn>
                                        <p:tgtEl>
                                          <p:spTgt spid="18"/>
                                        </p:tgtEl>
                                        <p:attrNameLst>
                                          <p:attrName>style.visibility</p:attrName>
                                        </p:attrNameLst>
                                      </p:cBhvr>
                                      <p:to>
                                        <p:strVal val="hidden"/>
                                      </p:to>
                                    </p:set>
                                  </p:childTnLst>
                                </p:cTn>
                              </p:par>
                            </p:childTnLst>
                          </p:cTn>
                        </p:par>
                        <p:par>
                          <p:cTn id="48" fill="hold">
                            <p:stCondLst>
                              <p:cond delay="11000"/>
                            </p:stCondLst>
                            <p:childTnLst>
                              <p:par>
                                <p:cTn id="49" presetID="22" presetClass="exit" presetSubtype="1" fill="hold" grpId="0" nodeType="afterEffect">
                                  <p:stCondLst>
                                    <p:cond delay="0"/>
                                  </p:stCondLst>
                                  <p:childTnLst>
                                    <p:animEffect transition="out" filter="wipe(up)">
                                      <p:cBhvr>
                                        <p:cTn id="50" dur="1000"/>
                                        <p:tgtEl>
                                          <p:spTgt spid="19"/>
                                        </p:tgtEl>
                                      </p:cBhvr>
                                    </p:animEffect>
                                    <p:set>
                                      <p:cBhvr>
                                        <p:cTn id="51" dur="1" fill="hold">
                                          <p:stCondLst>
                                            <p:cond delay="999"/>
                                          </p:stCondLst>
                                        </p:cTn>
                                        <p:tgtEl>
                                          <p:spTgt spid="19"/>
                                        </p:tgtEl>
                                        <p:attrNameLst>
                                          <p:attrName>style.visibility</p:attrName>
                                        </p:attrNameLst>
                                      </p:cBhvr>
                                      <p:to>
                                        <p:strVal val="hidden"/>
                                      </p:to>
                                    </p:set>
                                  </p:childTnLst>
                                </p:cTn>
                              </p:par>
                            </p:childTnLst>
                          </p:cTn>
                        </p:par>
                        <p:par>
                          <p:cTn id="52" fill="hold">
                            <p:stCondLst>
                              <p:cond delay="12000"/>
                            </p:stCondLst>
                            <p:childTnLst>
                              <p:par>
                                <p:cTn id="53" presetID="22" presetClass="exit" presetSubtype="1" fill="hold" grpId="0" nodeType="afterEffect">
                                  <p:stCondLst>
                                    <p:cond delay="0"/>
                                  </p:stCondLst>
                                  <p:childTnLst>
                                    <p:animEffect transition="out" filter="wipe(up)">
                                      <p:cBhvr>
                                        <p:cTn id="54" dur="1000"/>
                                        <p:tgtEl>
                                          <p:spTgt spid="20"/>
                                        </p:tgtEl>
                                      </p:cBhvr>
                                    </p:animEffect>
                                    <p:set>
                                      <p:cBhvr>
                                        <p:cTn id="55" dur="1" fill="hold">
                                          <p:stCondLst>
                                            <p:cond delay="999"/>
                                          </p:stCondLst>
                                        </p:cTn>
                                        <p:tgtEl>
                                          <p:spTgt spid="20"/>
                                        </p:tgtEl>
                                        <p:attrNameLst>
                                          <p:attrName>style.visibility</p:attrName>
                                        </p:attrNameLst>
                                      </p:cBhvr>
                                      <p:to>
                                        <p:strVal val="hidden"/>
                                      </p:to>
                                    </p:set>
                                  </p:childTnLst>
                                </p:cTn>
                              </p:par>
                            </p:childTnLst>
                          </p:cTn>
                        </p:par>
                        <p:par>
                          <p:cTn id="56" fill="hold">
                            <p:stCondLst>
                              <p:cond delay="13000"/>
                            </p:stCondLst>
                            <p:childTnLst>
                              <p:par>
                                <p:cTn id="57" presetID="22" presetClass="exit" presetSubtype="1" fill="hold" grpId="0" nodeType="afterEffect">
                                  <p:stCondLst>
                                    <p:cond delay="0"/>
                                  </p:stCondLst>
                                  <p:childTnLst>
                                    <p:animEffect transition="out" filter="wipe(up)">
                                      <p:cBhvr>
                                        <p:cTn id="58" dur="1000"/>
                                        <p:tgtEl>
                                          <p:spTgt spid="21"/>
                                        </p:tgtEl>
                                      </p:cBhvr>
                                    </p:animEffect>
                                    <p:set>
                                      <p:cBhvr>
                                        <p:cTn id="59" dur="1" fill="hold">
                                          <p:stCondLst>
                                            <p:cond delay="999"/>
                                          </p:stCondLst>
                                        </p:cTn>
                                        <p:tgtEl>
                                          <p:spTgt spid="21"/>
                                        </p:tgtEl>
                                        <p:attrNameLst>
                                          <p:attrName>style.visibility</p:attrName>
                                        </p:attrNameLst>
                                      </p:cBhvr>
                                      <p:to>
                                        <p:strVal val="hidden"/>
                                      </p:to>
                                    </p:set>
                                  </p:childTnLst>
                                </p:cTn>
                              </p:par>
                            </p:childTnLst>
                          </p:cTn>
                        </p:par>
                        <p:par>
                          <p:cTn id="60" fill="hold">
                            <p:stCondLst>
                              <p:cond delay="14000"/>
                            </p:stCondLst>
                            <p:childTnLst>
                              <p:par>
                                <p:cTn id="61" presetID="22" presetClass="exit" presetSubtype="1" fill="hold" grpId="0" nodeType="afterEffect">
                                  <p:stCondLst>
                                    <p:cond delay="0"/>
                                  </p:stCondLst>
                                  <p:childTnLst>
                                    <p:animEffect transition="out" filter="wipe(up)">
                                      <p:cBhvr>
                                        <p:cTn id="62" dur="1000"/>
                                        <p:tgtEl>
                                          <p:spTgt spid="22"/>
                                        </p:tgtEl>
                                      </p:cBhvr>
                                    </p:animEffect>
                                    <p:set>
                                      <p:cBhvr>
                                        <p:cTn id="63" dur="1" fill="hold">
                                          <p:stCondLst>
                                            <p:cond delay="999"/>
                                          </p:stCondLst>
                                        </p:cTn>
                                        <p:tgtEl>
                                          <p:spTgt spid="22"/>
                                        </p:tgtEl>
                                        <p:attrNameLst>
                                          <p:attrName>style.visibility</p:attrName>
                                        </p:attrNameLst>
                                      </p:cBhvr>
                                      <p:to>
                                        <p:strVal val="hidden"/>
                                      </p:to>
                                    </p:set>
                                  </p:childTnLst>
                                </p:cTn>
                              </p:par>
                            </p:childTnLst>
                          </p:cTn>
                        </p:par>
                        <p:par>
                          <p:cTn id="64" fill="hold">
                            <p:stCondLst>
                              <p:cond delay="15000"/>
                            </p:stCondLst>
                            <p:childTnLst>
                              <p:par>
                                <p:cTn id="65" presetID="22" presetClass="exit" presetSubtype="1" fill="hold" grpId="0" nodeType="afterEffect">
                                  <p:stCondLst>
                                    <p:cond delay="0"/>
                                  </p:stCondLst>
                                  <p:childTnLst>
                                    <p:animEffect transition="out" filter="wipe(up)">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par>
                          <p:cTn id="68" fill="hold">
                            <p:stCondLst>
                              <p:cond delay="16000"/>
                            </p:stCondLst>
                            <p:childTnLst>
                              <p:par>
                                <p:cTn id="69" presetID="22" presetClass="exit" presetSubtype="1" fill="hold" grpId="0" nodeType="afterEffect">
                                  <p:stCondLst>
                                    <p:cond delay="0"/>
                                  </p:stCondLst>
                                  <p:childTnLst>
                                    <p:animEffect transition="out" filter="wipe(up)">
                                      <p:cBhvr>
                                        <p:cTn id="70" dur="1000"/>
                                        <p:tgtEl>
                                          <p:spTgt spid="24"/>
                                        </p:tgtEl>
                                      </p:cBhvr>
                                    </p:animEffect>
                                    <p:set>
                                      <p:cBhvr>
                                        <p:cTn id="71" dur="1" fill="hold">
                                          <p:stCondLst>
                                            <p:cond delay="999"/>
                                          </p:stCondLst>
                                        </p:cTn>
                                        <p:tgtEl>
                                          <p:spTgt spid="24"/>
                                        </p:tgtEl>
                                        <p:attrNameLst>
                                          <p:attrName>style.visibility</p:attrName>
                                        </p:attrNameLst>
                                      </p:cBhvr>
                                      <p:to>
                                        <p:strVal val="hidden"/>
                                      </p:to>
                                    </p:set>
                                  </p:childTnLst>
                                </p:cTn>
                              </p:par>
                            </p:childTnLst>
                          </p:cTn>
                        </p:par>
                        <p:par>
                          <p:cTn id="72" fill="hold">
                            <p:stCondLst>
                              <p:cond delay="17000"/>
                            </p:stCondLst>
                            <p:childTnLst>
                              <p:par>
                                <p:cTn id="73" presetID="22" presetClass="exit" presetSubtype="1" fill="hold" grpId="0" nodeType="afterEffect">
                                  <p:stCondLst>
                                    <p:cond delay="0"/>
                                  </p:stCondLst>
                                  <p:childTnLst>
                                    <p:animEffect transition="out" filter="wipe(up)">
                                      <p:cBhvr>
                                        <p:cTn id="74" dur="1000"/>
                                        <p:tgtEl>
                                          <p:spTgt spid="25"/>
                                        </p:tgtEl>
                                      </p:cBhvr>
                                    </p:animEffect>
                                    <p:set>
                                      <p:cBhvr>
                                        <p:cTn id="75" dur="1" fill="hold">
                                          <p:stCondLst>
                                            <p:cond delay="999"/>
                                          </p:stCondLst>
                                        </p:cTn>
                                        <p:tgtEl>
                                          <p:spTgt spid="25"/>
                                        </p:tgtEl>
                                        <p:attrNameLst>
                                          <p:attrName>style.visibility</p:attrName>
                                        </p:attrNameLst>
                                      </p:cBhvr>
                                      <p:to>
                                        <p:strVal val="hidden"/>
                                      </p:to>
                                    </p:set>
                                  </p:childTnLst>
                                </p:cTn>
                              </p:par>
                            </p:childTnLst>
                          </p:cTn>
                        </p:par>
                        <p:par>
                          <p:cTn id="76" fill="hold">
                            <p:stCondLst>
                              <p:cond delay="18000"/>
                            </p:stCondLst>
                            <p:childTnLst>
                              <p:par>
                                <p:cTn id="77" presetID="22" presetClass="exit" presetSubtype="1" fill="hold" grpId="0" nodeType="afterEffect">
                                  <p:stCondLst>
                                    <p:cond delay="0"/>
                                  </p:stCondLst>
                                  <p:childTnLst>
                                    <p:animEffect transition="out" filter="wipe(up)">
                                      <p:cBhvr>
                                        <p:cTn id="78" dur="1000"/>
                                        <p:tgtEl>
                                          <p:spTgt spid="26"/>
                                        </p:tgtEl>
                                      </p:cBhvr>
                                    </p:animEffect>
                                    <p:set>
                                      <p:cBhvr>
                                        <p:cTn id="79" dur="1" fill="hold">
                                          <p:stCondLst>
                                            <p:cond delay="999"/>
                                          </p:stCondLst>
                                        </p:cTn>
                                        <p:tgtEl>
                                          <p:spTgt spid="26"/>
                                        </p:tgtEl>
                                        <p:attrNameLst>
                                          <p:attrName>style.visibility</p:attrName>
                                        </p:attrNameLst>
                                      </p:cBhvr>
                                      <p:to>
                                        <p:strVal val="hidden"/>
                                      </p:to>
                                    </p:set>
                                  </p:childTnLst>
                                </p:cTn>
                              </p:par>
                            </p:childTnLst>
                          </p:cTn>
                        </p:par>
                        <p:par>
                          <p:cTn id="80" fill="hold">
                            <p:stCondLst>
                              <p:cond delay="19000"/>
                            </p:stCondLst>
                            <p:childTnLst>
                              <p:par>
                                <p:cTn id="81" presetID="22" presetClass="exit" presetSubtype="1" fill="hold" grpId="0" nodeType="afterEffect">
                                  <p:stCondLst>
                                    <p:cond delay="0"/>
                                  </p:stCondLst>
                                  <p:childTnLst>
                                    <p:animEffect transition="out" filter="wipe(up)">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cTn>
                              </p:par>
                            </p:childTnLst>
                          </p:cTn>
                        </p:par>
                        <p:par>
                          <p:cTn id="84" fill="hold">
                            <p:stCondLst>
                              <p:cond delay="20000"/>
                            </p:stCondLst>
                            <p:childTnLst>
                              <p:par>
                                <p:cTn id="85" presetID="22" presetClass="exit" presetSubtype="1" fill="hold" grpId="0" nodeType="afterEffect">
                                  <p:stCondLst>
                                    <p:cond delay="0"/>
                                  </p:stCondLst>
                                  <p:childTnLst>
                                    <p:animEffect transition="out" filter="wipe(up)">
                                      <p:cBhvr>
                                        <p:cTn id="86" dur="1000"/>
                                        <p:tgtEl>
                                          <p:spTgt spid="28"/>
                                        </p:tgtEl>
                                      </p:cBhvr>
                                    </p:animEffect>
                                    <p:set>
                                      <p:cBhvr>
                                        <p:cTn id="87" dur="1" fill="hold">
                                          <p:stCondLst>
                                            <p:cond delay="999"/>
                                          </p:stCondLst>
                                        </p:cTn>
                                        <p:tgtEl>
                                          <p:spTgt spid="28"/>
                                        </p:tgtEl>
                                        <p:attrNameLst>
                                          <p:attrName>style.visibility</p:attrName>
                                        </p:attrNameLst>
                                      </p:cBhvr>
                                      <p:to>
                                        <p:strVal val="hidden"/>
                                      </p:to>
                                    </p:set>
                                  </p:childTnLst>
                                </p:cTn>
                              </p:par>
                            </p:childTnLst>
                          </p:cTn>
                        </p:par>
                        <p:par>
                          <p:cTn id="88" fill="hold">
                            <p:stCondLst>
                              <p:cond delay="21000"/>
                            </p:stCondLst>
                            <p:childTnLst>
                              <p:par>
                                <p:cTn id="89" presetID="22" presetClass="exit" presetSubtype="1" fill="hold" grpId="0" nodeType="afterEffect">
                                  <p:stCondLst>
                                    <p:cond delay="0"/>
                                  </p:stCondLst>
                                  <p:childTnLst>
                                    <p:animEffect transition="out" filter="wipe(up)">
                                      <p:cBhvr>
                                        <p:cTn id="90" dur="1000"/>
                                        <p:tgtEl>
                                          <p:spTgt spid="29"/>
                                        </p:tgtEl>
                                      </p:cBhvr>
                                    </p:animEffect>
                                    <p:set>
                                      <p:cBhvr>
                                        <p:cTn id="91" dur="1" fill="hold">
                                          <p:stCondLst>
                                            <p:cond delay="999"/>
                                          </p:stCondLst>
                                        </p:cTn>
                                        <p:tgtEl>
                                          <p:spTgt spid="29"/>
                                        </p:tgtEl>
                                        <p:attrNameLst>
                                          <p:attrName>style.visibility</p:attrName>
                                        </p:attrNameLst>
                                      </p:cBhvr>
                                      <p:to>
                                        <p:strVal val="hidden"/>
                                      </p:to>
                                    </p:set>
                                  </p:childTnLst>
                                </p:cTn>
                              </p:par>
                            </p:childTnLst>
                          </p:cTn>
                        </p:par>
                        <p:par>
                          <p:cTn id="92" fill="hold">
                            <p:stCondLst>
                              <p:cond delay="22000"/>
                            </p:stCondLst>
                            <p:childTnLst>
                              <p:par>
                                <p:cTn id="93" presetID="22" presetClass="exit" presetSubtype="1" fill="hold" grpId="0" nodeType="afterEffect">
                                  <p:stCondLst>
                                    <p:cond delay="0"/>
                                  </p:stCondLst>
                                  <p:childTnLst>
                                    <p:animEffect transition="out" filter="wipe(up)">
                                      <p:cBhvr>
                                        <p:cTn id="94" dur="1000"/>
                                        <p:tgtEl>
                                          <p:spTgt spid="30"/>
                                        </p:tgtEl>
                                      </p:cBhvr>
                                    </p:animEffect>
                                    <p:set>
                                      <p:cBhvr>
                                        <p:cTn id="95" dur="1" fill="hold">
                                          <p:stCondLst>
                                            <p:cond delay="999"/>
                                          </p:stCondLst>
                                        </p:cTn>
                                        <p:tgtEl>
                                          <p:spTgt spid="30"/>
                                        </p:tgtEl>
                                        <p:attrNameLst>
                                          <p:attrName>style.visibility</p:attrName>
                                        </p:attrNameLst>
                                      </p:cBhvr>
                                      <p:to>
                                        <p:strVal val="hidden"/>
                                      </p:to>
                                    </p:set>
                                  </p:childTnLst>
                                </p:cTn>
                              </p:par>
                            </p:childTnLst>
                          </p:cTn>
                        </p:par>
                        <p:par>
                          <p:cTn id="96" fill="hold">
                            <p:stCondLst>
                              <p:cond delay="23000"/>
                            </p:stCondLst>
                            <p:childTnLst>
                              <p:par>
                                <p:cTn id="97" presetID="22" presetClass="exit" presetSubtype="1" fill="hold" grpId="0" nodeType="afterEffect">
                                  <p:stCondLst>
                                    <p:cond delay="0"/>
                                  </p:stCondLst>
                                  <p:childTnLst>
                                    <p:animEffect transition="out" filter="wipe(up)">
                                      <p:cBhvr>
                                        <p:cTn id="98" dur="1000"/>
                                        <p:tgtEl>
                                          <p:spTgt spid="31"/>
                                        </p:tgtEl>
                                      </p:cBhvr>
                                    </p:animEffect>
                                    <p:set>
                                      <p:cBhvr>
                                        <p:cTn id="99" dur="1" fill="hold">
                                          <p:stCondLst>
                                            <p:cond delay="999"/>
                                          </p:stCondLst>
                                        </p:cTn>
                                        <p:tgtEl>
                                          <p:spTgt spid="31"/>
                                        </p:tgtEl>
                                        <p:attrNameLst>
                                          <p:attrName>style.visibility</p:attrName>
                                        </p:attrNameLst>
                                      </p:cBhvr>
                                      <p:to>
                                        <p:strVal val="hidden"/>
                                      </p:to>
                                    </p:set>
                                  </p:childTnLst>
                                </p:cTn>
                              </p:par>
                            </p:childTnLst>
                          </p:cTn>
                        </p:par>
                        <p:par>
                          <p:cTn id="100" fill="hold">
                            <p:stCondLst>
                              <p:cond delay="24000"/>
                            </p:stCondLst>
                            <p:childTnLst>
                              <p:par>
                                <p:cTn id="101" presetID="22" presetClass="exit" presetSubtype="1" fill="hold" grpId="0" nodeType="afterEffect">
                                  <p:stCondLst>
                                    <p:cond delay="0"/>
                                  </p:stCondLst>
                                  <p:childTnLst>
                                    <p:animEffect transition="out" filter="wipe(up)">
                                      <p:cBhvr>
                                        <p:cTn id="102" dur="1000"/>
                                        <p:tgtEl>
                                          <p:spTgt spid="32"/>
                                        </p:tgtEl>
                                      </p:cBhvr>
                                    </p:animEffect>
                                    <p:set>
                                      <p:cBhvr>
                                        <p:cTn id="103" dur="1" fill="hold">
                                          <p:stCondLst>
                                            <p:cond delay="999"/>
                                          </p:stCondLst>
                                        </p:cTn>
                                        <p:tgtEl>
                                          <p:spTgt spid="32"/>
                                        </p:tgtEl>
                                        <p:attrNameLst>
                                          <p:attrName>style.visibility</p:attrName>
                                        </p:attrNameLst>
                                      </p:cBhvr>
                                      <p:to>
                                        <p:strVal val="hidden"/>
                                      </p:to>
                                    </p:set>
                                  </p:childTnLst>
                                </p:cTn>
                              </p:par>
                            </p:childTnLst>
                          </p:cTn>
                        </p:par>
                        <p:par>
                          <p:cTn id="104" fill="hold">
                            <p:stCondLst>
                              <p:cond delay="25000"/>
                            </p:stCondLst>
                            <p:childTnLst>
                              <p:par>
                                <p:cTn id="105" presetID="22" presetClass="exit" presetSubtype="1" fill="hold" grpId="0" nodeType="afterEffect">
                                  <p:stCondLst>
                                    <p:cond delay="0"/>
                                  </p:stCondLst>
                                  <p:childTnLst>
                                    <p:animEffect transition="out" filter="wipe(up)">
                                      <p:cBhvr>
                                        <p:cTn id="106" dur="1000"/>
                                        <p:tgtEl>
                                          <p:spTgt spid="33"/>
                                        </p:tgtEl>
                                      </p:cBhvr>
                                    </p:animEffect>
                                    <p:set>
                                      <p:cBhvr>
                                        <p:cTn id="107" dur="1" fill="hold">
                                          <p:stCondLst>
                                            <p:cond delay="999"/>
                                          </p:stCondLst>
                                        </p:cTn>
                                        <p:tgtEl>
                                          <p:spTgt spid="33"/>
                                        </p:tgtEl>
                                        <p:attrNameLst>
                                          <p:attrName>style.visibility</p:attrName>
                                        </p:attrNameLst>
                                      </p:cBhvr>
                                      <p:to>
                                        <p:strVal val="hidden"/>
                                      </p:to>
                                    </p:set>
                                  </p:childTnLst>
                                </p:cTn>
                              </p:par>
                            </p:childTnLst>
                          </p:cTn>
                        </p:par>
                        <p:par>
                          <p:cTn id="108" fill="hold">
                            <p:stCondLst>
                              <p:cond delay="26000"/>
                            </p:stCondLst>
                            <p:childTnLst>
                              <p:par>
                                <p:cTn id="109" presetID="22" presetClass="exit" presetSubtype="1" fill="hold" grpId="0" nodeType="afterEffect">
                                  <p:stCondLst>
                                    <p:cond delay="0"/>
                                  </p:stCondLst>
                                  <p:childTnLst>
                                    <p:animEffect transition="out" filter="wipe(up)">
                                      <p:cBhvr>
                                        <p:cTn id="110" dur="1000"/>
                                        <p:tgtEl>
                                          <p:spTgt spid="34"/>
                                        </p:tgtEl>
                                      </p:cBhvr>
                                    </p:animEffect>
                                    <p:set>
                                      <p:cBhvr>
                                        <p:cTn id="111" dur="1" fill="hold">
                                          <p:stCondLst>
                                            <p:cond delay="999"/>
                                          </p:stCondLst>
                                        </p:cTn>
                                        <p:tgtEl>
                                          <p:spTgt spid="34"/>
                                        </p:tgtEl>
                                        <p:attrNameLst>
                                          <p:attrName>style.visibility</p:attrName>
                                        </p:attrNameLst>
                                      </p:cBhvr>
                                      <p:to>
                                        <p:strVal val="hidden"/>
                                      </p:to>
                                    </p:set>
                                  </p:childTnLst>
                                </p:cTn>
                              </p:par>
                            </p:childTnLst>
                          </p:cTn>
                        </p:par>
                        <p:par>
                          <p:cTn id="112" fill="hold">
                            <p:stCondLst>
                              <p:cond delay="27000"/>
                            </p:stCondLst>
                            <p:childTnLst>
                              <p:par>
                                <p:cTn id="113" presetID="22" presetClass="exit" presetSubtype="1" fill="hold" grpId="0" nodeType="afterEffect">
                                  <p:stCondLst>
                                    <p:cond delay="0"/>
                                  </p:stCondLst>
                                  <p:childTnLst>
                                    <p:animEffect transition="out" filter="wipe(up)">
                                      <p:cBhvr>
                                        <p:cTn id="114" dur="1000"/>
                                        <p:tgtEl>
                                          <p:spTgt spid="35"/>
                                        </p:tgtEl>
                                      </p:cBhvr>
                                    </p:animEffect>
                                    <p:set>
                                      <p:cBhvr>
                                        <p:cTn id="115" dur="1" fill="hold">
                                          <p:stCondLst>
                                            <p:cond delay="999"/>
                                          </p:stCondLst>
                                        </p:cTn>
                                        <p:tgtEl>
                                          <p:spTgt spid="35"/>
                                        </p:tgtEl>
                                        <p:attrNameLst>
                                          <p:attrName>style.visibility</p:attrName>
                                        </p:attrNameLst>
                                      </p:cBhvr>
                                      <p:to>
                                        <p:strVal val="hidden"/>
                                      </p:to>
                                    </p:set>
                                  </p:childTnLst>
                                </p:cTn>
                              </p:par>
                            </p:childTnLst>
                          </p:cTn>
                        </p:par>
                        <p:par>
                          <p:cTn id="116" fill="hold">
                            <p:stCondLst>
                              <p:cond delay="28000"/>
                            </p:stCondLst>
                            <p:childTnLst>
                              <p:par>
                                <p:cTn id="117" presetID="22" presetClass="exit" presetSubtype="1" fill="hold" grpId="0" nodeType="afterEffect">
                                  <p:stCondLst>
                                    <p:cond delay="0"/>
                                  </p:stCondLst>
                                  <p:childTnLst>
                                    <p:animEffect transition="out" filter="wipe(up)">
                                      <p:cBhvr>
                                        <p:cTn id="118" dur="1000"/>
                                        <p:tgtEl>
                                          <p:spTgt spid="36"/>
                                        </p:tgtEl>
                                      </p:cBhvr>
                                    </p:animEffect>
                                    <p:set>
                                      <p:cBhvr>
                                        <p:cTn id="119" dur="1" fill="hold">
                                          <p:stCondLst>
                                            <p:cond delay="999"/>
                                          </p:stCondLst>
                                        </p:cTn>
                                        <p:tgtEl>
                                          <p:spTgt spid="36"/>
                                        </p:tgtEl>
                                        <p:attrNameLst>
                                          <p:attrName>style.visibility</p:attrName>
                                        </p:attrNameLst>
                                      </p:cBhvr>
                                      <p:to>
                                        <p:strVal val="hidden"/>
                                      </p:to>
                                    </p:set>
                                  </p:childTnLst>
                                </p:cTn>
                              </p:par>
                            </p:childTnLst>
                          </p:cTn>
                        </p:par>
                        <p:par>
                          <p:cTn id="120" fill="hold">
                            <p:stCondLst>
                              <p:cond delay="29000"/>
                            </p:stCondLst>
                            <p:childTnLst>
                              <p:par>
                                <p:cTn id="121" presetID="22" presetClass="exit" presetSubtype="1" fill="hold" grpId="0" nodeType="afterEffect">
                                  <p:stCondLst>
                                    <p:cond delay="0"/>
                                  </p:stCondLst>
                                  <p:childTnLst>
                                    <p:animEffect transition="out" filter="wipe(up)">
                                      <p:cBhvr>
                                        <p:cTn id="122" dur="1000"/>
                                        <p:tgtEl>
                                          <p:spTgt spid="37"/>
                                        </p:tgtEl>
                                      </p:cBhvr>
                                    </p:animEffect>
                                    <p:set>
                                      <p:cBhvr>
                                        <p:cTn id="123" dur="1" fill="hold">
                                          <p:stCondLst>
                                            <p:cond delay="999"/>
                                          </p:stCondLst>
                                        </p:cTn>
                                        <p:tgtEl>
                                          <p:spTgt spid="37"/>
                                        </p:tgtEl>
                                        <p:attrNameLst>
                                          <p:attrName>style.visibility</p:attrName>
                                        </p:attrNameLst>
                                      </p:cBhvr>
                                      <p:to>
                                        <p:strVal val="hidden"/>
                                      </p:to>
                                    </p:set>
                                  </p:childTnLst>
                                </p:cTn>
                              </p:par>
                            </p:childTnLst>
                          </p:cTn>
                        </p:par>
                        <p:par>
                          <p:cTn id="124" fill="hold">
                            <p:stCondLst>
                              <p:cond delay="30000"/>
                            </p:stCondLst>
                            <p:childTnLst>
                              <p:par>
                                <p:cTn id="125" presetID="1" presetClass="exit"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
                                            <p:txEl>
                                              <p:pRg st="0" end="0"/>
                                            </p:txEl>
                                          </p:spTgt>
                                        </p:tgtEl>
                                        <p:attrNameLst>
                                          <p:attrName>style.visibility</p:attrName>
                                        </p:attrNameLst>
                                      </p:cBhvr>
                                      <p:to>
                                        <p:strVal val="visible"/>
                                      </p:to>
                                    </p:set>
                                    <p:animEffect transition="in" filter="fade">
                                      <p:cBhvr>
                                        <p:cTn id="131" dur="500"/>
                                        <p:tgtEl>
                                          <p:spTgt spid="5">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
                                            <p:txEl>
                                              <p:pRg st="1" end="1"/>
                                            </p:txEl>
                                          </p:spTgt>
                                        </p:tgtEl>
                                        <p:attrNameLst>
                                          <p:attrName>style.visibility</p:attrName>
                                        </p:attrNameLst>
                                      </p:cBhvr>
                                      <p:to>
                                        <p:strVal val="visible"/>
                                      </p:to>
                                    </p:set>
                                    <p:animEffect transition="in" filter="fade">
                                      <p:cBhvr>
                                        <p:cTn id="136" dur="500"/>
                                        <p:tgtEl>
                                          <p:spTgt spid="5">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
                                            <p:txEl>
                                              <p:pRg st="2" end="2"/>
                                            </p:txEl>
                                          </p:spTgt>
                                        </p:tgtEl>
                                        <p:attrNameLst>
                                          <p:attrName>style.visibility</p:attrName>
                                        </p:attrNameLst>
                                      </p:cBhvr>
                                      <p:to>
                                        <p:strVal val="visible"/>
                                      </p:to>
                                    </p:set>
                                    <p:animEffect transition="in" filter="fade">
                                      <p:cBhvr>
                                        <p:cTn id="141" dur="500"/>
                                        <p:tgtEl>
                                          <p:spTgt spid="5">
                                            <p:txEl>
                                              <p:pRg st="2" end="2"/>
                                            </p:txEl>
                                          </p:spTgt>
                                        </p:tgtEl>
                                      </p:cBhvr>
                                    </p:animEffect>
                                  </p:childTnLst>
                                </p:cTn>
                              </p:par>
                              <p:par>
                                <p:cTn id="142" presetID="1" presetClass="entr" presetSubtype="0" fill="hold" nodeType="withEffect">
                                  <p:stCondLst>
                                    <p:cond delay="0"/>
                                  </p:stCondLst>
                                  <p:childTnLst>
                                    <p:set>
                                      <p:cBhvr>
                                        <p:cTn id="1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P spid="9" grpId="0" animBg="1"/>
      <p:bldP spid="10"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3bb46e28b82_0_23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3600"/>
              <a:buFont typeface="Calibri"/>
              <a:buNone/>
            </a:pPr>
            <a:r>
              <a:rPr lang="en-US"/>
              <a:t>Domain 2: School Progress</a:t>
            </a:r>
            <a:endParaRPr/>
          </a:p>
        </p:txBody>
      </p:sp>
      <p:pic>
        <p:nvPicPr>
          <p:cNvPr id="393" name="Google Shape;393;g3bb46e28b82_0_2323"/>
          <p:cNvPicPr preferRelativeResize="0">
            <a:picLocks noGrp="1"/>
          </p:cNvPicPr>
          <p:nvPr>
            <p:ph type="body" idx="4294967295"/>
          </p:nvPr>
        </p:nvPicPr>
        <p:blipFill rotWithShape="1">
          <a:blip r:embed="rId4">
            <a:alphaModFix/>
          </a:blip>
          <a:srcRect t="21688" r="1710" b="19554"/>
          <a:stretch>
            <a:fillRect/>
          </a:stretch>
        </p:blipFill>
        <p:spPr>
          <a:xfrm>
            <a:off x="0" y="1503362"/>
            <a:ext cx="11982450" cy="4224338"/>
          </a:xfrm>
          <a:prstGeom prst="rect">
            <a:avLst/>
          </a:prstGeom>
          <a:noFill/>
          <a:ln>
            <a:noFill/>
          </a:ln>
        </p:spPr>
      </p:pic>
      <p:sp>
        <p:nvSpPr>
          <p:cNvPr id="2" name="Rectangle 1">
            <a:extLst>
              <a:ext uri="{FF2B5EF4-FFF2-40B4-BE49-F238E27FC236}">
                <a16:creationId xmlns:a16="http://schemas.microsoft.com/office/drawing/2014/main" id="{F1840CF6-FDFE-8A8B-1F70-21BEB98EAE73}"/>
              </a:ext>
            </a:extLst>
          </p:cNvPr>
          <p:cNvSpPr/>
          <p:nvPr/>
        </p:nvSpPr>
        <p:spPr>
          <a:xfrm>
            <a:off x="6327608" y="5593080"/>
            <a:ext cx="5654842" cy="2132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D0942A-B4DD-296C-04C5-3B224BCA4EE8}"/>
              </a:ext>
            </a:extLst>
          </p:cNvPr>
          <p:cNvSpPr txBox="1"/>
          <p:nvPr/>
        </p:nvSpPr>
        <p:spPr>
          <a:xfrm>
            <a:off x="5358856" y="6220326"/>
            <a:ext cx="1081258" cy="307777"/>
          </a:xfrm>
          <a:prstGeom prst="rect">
            <a:avLst/>
          </a:prstGeom>
          <a:noFill/>
        </p:spPr>
        <p:txBody>
          <a:bodyPr wrap="none" rtlCol="0">
            <a:spAutoFit/>
          </a:bodyPr>
          <a:lstStyle/>
          <a:p>
            <a:r>
              <a:rPr lang="en-US" sz="1400"/>
              <a:t>Source: TEA</a:t>
            </a:r>
          </a:p>
        </p:txBody>
      </p:sp>
    </p:spTree>
    <p:custDataLst>
      <p:tags r:id="rId1"/>
    </p:custDataLst>
    <p:extLst>
      <p:ext uri="{BB962C8B-B14F-4D97-AF65-F5344CB8AC3E}">
        <p14:creationId xmlns:p14="http://schemas.microsoft.com/office/powerpoint/2010/main" val="401502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01031-F8F9-EAAB-4A10-3EDB0C27E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FAA563-76F7-976B-A2E4-32AB7DDB15D0}"/>
              </a:ext>
            </a:extLst>
          </p:cNvPr>
          <p:cNvSpPr>
            <a:spLocks noGrp="1"/>
          </p:cNvSpPr>
          <p:nvPr>
            <p:ph type="title"/>
          </p:nvPr>
        </p:nvSpPr>
        <p:spPr/>
        <p:txBody>
          <a:bodyPr>
            <a:normAutofit/>
          </a:bodyPr>
          <a:lstStyle/>
          <a:p>
            <a:r>
              <a:rPr lang="en-US" sz="4800"/>
              <a:t>Domain 3: Closing the Gaps</a:t>
            </a:r>
          </a:p>
        </p:txBody>
      </p:sp>
      <p:sp>
        <p:nvSpPr>
          <p:cNvPr id="5" name="Content Placeholder 4">
            <a:extLst>
              <a:ext uri="{FF2B5EF4-FFF2-40B4-BE49-F238E27FC236}">
                <a16:creationId xmlns:a16="http://schemas.microsoft.com/office/drawing/2014/main" id="{4C68AA73-1101-D20C-9843-8CFC190C9524}"/>
              </a:ext>
            </a:extLst>
          </p:cNvPr>
          <p:cNvSpPr>
            <a:spLocks noGrp="1"/>
          </p:cNvSpPr>
          <p:nvPr>
            <p:ph idx="4294967295"/>
          </p:nvPr>
        </p:nvSpPr>
        <p:spPr>
          <a:xfrm>
            <a:off x="3611769" y="1503362"/>
            <a:ext cx="8214360" cy="4160838"/>
          </a:xfrm>
          <a:prstGeom prst="rect">
            <a:avLst/>
          </a:prstGeom>
        </p:spPr>
        <p:txBody>
          <a:bodyPr/>
          <a:lstStyle/>
          <a:p>
            <a:pPr marL="342900" lvl="0" indent="-342900">
              <a:lnSpc>
                <a:spcPct val="110000"/>
              </a:lnSpc>
              <a:spcBef>
                <a:spcPts val="0"/>
              </a:spcBef>
              <a:spcAft>
                <a:spcPts val="1200"/>
              </a:spcAft>
              <a:buClr>
                <a:srgbClr val="000000"/>
              </a:buClr>
              <a:buSzPts val="1800"/>
              <a:buFont typeface="Arial"/>
              <a:buChar char="•"/>
            </a:pPr>
            <a:r>
              <a:rPr lang="en-US">
                <a:latin typeface="Arial" panose="020B0604020202020204" pitchFamily="34" charset="0"/>
                <a:ea typeface="Calibri"/>
                <a:cs typeface="Arial" panose="020B0604020202020204" pitchFamily="34" charset="0"/>
                <a:sym typeface="Calibri"/>
              </a:rPr>
              <a:t>This domain is meant to help ensure </a:t>
            </a:r>
            <a:r>
              <a:rPr lang="en-US" b="1">
                <a:latin typeface="Arial Black" panose="020B0A04020102020204" pitchFamily="34" charset="0"/>
                <a:ea typeface="Calibri"/>
                <a:cs typeface="Calibri"/>
                <a:sym typeface="Calibri"/>
              </a:rPr>
              <a:t>attention </a:t>
            </a:r>
            <a:r>
              <a:rPr lang="en-US">
                <a:latin typeface="Arial Black" panose="020B0A04020102020204" pitchFamily="34" charset="0"/>
                <a:ea typeface="Calibri"/>
                <a:cs typeface="Calibri"/>
                <a:sym typeface="Calibri"/>
              </a:rPr>
              <a:t>is </a:t>
            </a:r>
            <a:r>
              <a:rPr lang="en-US" b="1">
                <a:latin typeface="Arial Black" panose="020B0A04020102020204" pitchFamily="34" charset="0"/>
                <a:ea typeface="Calibri"/>
                <a:cs typeface="Calibri"/>
                <a:sym typeface="Calibri"/>
              </a:rPr>
              <a:t>given to every student</a:t>
            </a:r>
            <a:r>
              <a:rPr lang="en-US">
                <a:ea typeface="Calibri"/>
                <a:cs typeface="Calibri"/>
                <a:sym typeface="Calibri"/>
              </a:rPr>
              <a:t>.</a:t>
            </a:r>
            <a:endParaRPr lang="en-US"/>
          </a:p>
          <a:p>
            <a:pPr marL="342900" lvl="0" indent="-342900">
              <a:lnSpc>
                <a:spcPct val="110000"/>
              </a:lnSpc>
              <a:spcBef>
                <a:spcPts val="600"/>
              </a:spcBef>
              <a:spcAft>
                <a:spcPts val="1200"/>
              </a:spcAft>
              <a:buClr>
                <a:srgbClr val="000000"/>
              </a:buClr>
              <a:buSzPts val="1800"/>
              <a:buFont typeface="Arial"/>
              <a:buChar char="•"/>
            </a:pPr>
            <a:r>
              <a:rPr lang="en-US">
                <a:ea typeface="Calibri"/>
                <a:cs typeface="Calibri"/>
                <a:sym typeface="Calibri"/>
              </a:rPr>
              <a:t>Ratings look at </a:t>
            </a:r>
            <a:r>
              <a:rPr lang="en-US" b="1">
                <a:latin typeface="Arial Black" panose="020B0A04020102020204" pitchFamily="34" charset="0"/>
                <a:ea typeface="Calibri"/>
                <a:cs typeface="Calibri"/>
                <a:sym typeface="Calibri"/>
              </a:rPr>
              <a:t>groups of students separately</a:t>
            </a:r>
            <a:r>
              <a:rPr lang="en-US">
                <a:ea typeface="Calibri"/>
                <a:cs typeface="Calibri"/>
                <a:sym typeface="Calibri"/>
              </a:rPr>
              <a:t>.</a:t>
            </a:r>
            <a:endParaRPr lang="en-US"/>
          </a:p>
          <a:p>
            <a:pPr marL="342900" lvl="0" indent="-342900">
              <a:lnSpc>
                <a:spcPct val="110000"/>
              </a:lnSpc>
              <a:spcBef>
                <a:spcPts val="600"/>
              </a:spcBef>
              <a:spcAft>
                <a:spcPts val="1200"/>
              </a:spcAft>
              <a:buClr>
                <a:srgbClr val="000000"/>
              </a:buClr>
              <a:buSzPts val="1800"/>
              <a:buFont typeface="Arial"/>
              <a:buChar char="•"/>
            </a:pPr>
            <a:r>
              <a:rPr lang="en-US" b="1">
                <a:latin typeface="Arial Black" panose="020B0A04020102020204" pitchFamily="34" charset="0"/>
                <a:ea typeface="Calibri"/>
                <a:cs typeface="Calibri"/>
                <a:sym typeface="Calibri"/>
              </a:rPr>
              <a:t>Higher grades </a:t>
            </a:r>
            <a:r>
              <a:rPr lang="en-US">
                <a:ea typeface="Calibri"/>
                <a:cs typeface="Calibri"/>
                <a:sym typeface="Calibri"/>
              </a:rPr>
              <a:t>are </a:t>
            </a:r>
            <a:r>
              <a:rPr lang="en-US" b="1">
                <a:latin typeface="Arial Black" panose="020B0A04020102020204" pitchFamily="34" charset="0"/>
                <a:ea typeface="Calibri"/>
                <a:cs typeface="Calibri"/>
                <a:sym typeface="Calibri"/>
              </a:rPr>
              <a:t>awarded if all groups </a:t>
            </a:r>
            <a:r>
              <a:rPr lang="en-US">
                <a:ea typeface="Calibri"/>
                <a:cs typeface="Calibri"/>
                <a:sym typeface="Calibri"/>
              </a:rPr>
              <a:t>of students </a:t>
            </a:r>
            <a:r>
              <a:rPr lang="en-US">
                <a:latin typeface="Arial Black" panose="020B0A04020102020204" pitchFamily="34" charset="0"/>
                <a:ea typeface="Calibri"/>
                <a:cs typeface="Calibri"/>
                <a:sym typeface="Calibri"/>
              </a:rPr>
              <a:t>are doing well in terms of academic growth and student achievement</a:t>
            </a:r>
            <a:r>
              <a:rPr lang="en-US">
                <a:ea typeface="Calibri"/>
                <a:cs typeface="Calibri"/>
                <a:sym typeface="Calibri"/>
              </a:rPr>
              <a:t>. ​</a:t>
            </a:r>
            <a:endParaRPr lang="en-US" sz="2400"/>
          </a:p>
        </p:txBody>
      </p:sp>
      <p:sp>
        <p:nvSpPr>
          <p:cNvPr id="6" name="Rectangle 5">
            <a:extLst>
              <a:ext uri="{FF2B5EF4-FFF2-40B4-BE49-F238E27FC236}">
                <a16:creationId xmlns:a16="http://schemas.microsoft.com/office/drawing/2014/main" id="{2589FE75-7114-4C81-7486-7D1D7C900D64}"/>
              </a:ext>
            </a:extLst>
          </p:cNvPr>
          <p:cNvSpPr/>
          <p:nvPr/>
        </p:nvSpPr>
        <p:spPr>
          <a:xfrm>
            <a:off x="3859724" y="173952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FD49EA-F0DA-DD1C-C572-8A1008683FD4}"/>
              </a:ext>
            </a:extLst>
          </p:cNvPr>
          <p:cNvSpPr/>
          <p:nvPr/>
        </p:nvSpPr>
        <p:spPr>
          <a:xfrm>
            <a:off x="3859724" y="185582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3FE31D-FB6A-45C4-6B79-01BACF2B8539}"/>
              </a:ext>
            </a:extLst>
          </p:cNvPr>
          <p:cNvSpPr/>
          <p:nvPr/>
        </p:nvSpPr>
        <p:spPr>
          <a:xfrm>
            <a:off x="3859724" y="197468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5B68DE-A8B7-7483-7F5D-1D8FC37564DC}"/>
              </a:ext>
            </a:extLst>
          </p:cNvPr>
          <p:cNvSpPr/>
          <p:nvPr/>
        </p:nvSpPr>
        <p:spPr>
          <a:xfrm>
            <a:off x="3859724" y="2089555"/>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16A9BF-5D54-B97B-E47F-05BD38F649B0}"/>
              </a:ext>
            </a:extLst>
          </p:cNvPr>
          <p:cNvSpPr/>
          <p:nvPr/>
        </p:nvSpPr>
        <p:spPr>
          <a:xfrm>
            <a:off x="3859724" y="221352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9DBA7B-79B2-DD4A-FCCF-E0453ADB2429}"/>
              </a:ext>
            </a:extLst>
          </p:cNvPr>
          <p:cNvSpPr/>
          <p:nvPr/>
        </p:nvSpPr>
        <p:spPr>
          <a:xfrm>
            <a:off x="3859724" y="233701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40AC44-356F-2693-87AE-37D837F346CC}"/>
              </a:ext>
            </a:extLst>
          </p:cNvPr>
          <p:cNvSpPr/>
          <p:nvPr/>
        </p:nvSpPr>
        <p:spPr>
          <a:xfrm>
            <a:off x="3859724" y="246050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F4BEC3-6F36-7E0F-3B34-9FA83DA034E2}"/>
              </a:ext>
            </a:extLst>
          </p:cNvPr>
          <p:cNvSpPr/>
          <p:nvPr/>
        </p:nvSpPr>
        <p:spPr>
          <a:xfrm>
            <a:off x="3859724" y="258528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50E79-A664-9587-7199-F049D7954546}"/>
              </a:ext>
            </a:extLst>
          </p:cNvPr>
          <p:cNvSpPr/>
          <p:nvPr/>
        </p:nvSpPr>
        <p:spPr>
          <a:xfrm>
            <a:off x="3859724" y="270327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80E70B-1F68-B810-21AB-44247B34C5D4}"/>
              </a:ext>
            </a:extLst>
          </p:cNvPr>
          <p:cNvSpPr/>
          <p:nvPr/>
        </p:nvSpPr>
        <p:spPr>
          <a:xfrm>
            <a:off x="3859724" y="282676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EF1189-34F7-1F69-67FC-C9D974D1A896}"/>
              </a:ext>
            </a:extLst>
          </p:cNvPr>
          <p:cNvSpPr/>
          <p:nvPr/>
        </p:nvSpPr>
        <p:spPr>
          <a:xfrm>
            <a:off x="3859724" y="294475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473F62-4C54-28E5-78D6-E14A7A385BEE}"/>
              </a:ext>
            </a:extLst>
          </p:cNvPr>
          <p:cNvSpPr/>
          <p:nvPr/>
        </p:nvSpPr>
        <p:spPr>
          <a:xfrm>
            <a:off x="3859724" y="306824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E1D563-B73B-1C22-D327-01BEB52AC897}"/>
              </a:ext>
            </a:extLst>
          </p:cNvPr>
          <p:cNvSpPr/>
          <p:nvPr/>
        </p:nvSpPr>
        <p:spPr>
          <a:xfrm>
            <a:off x="3859724" y="318623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C0FDFF-0027-C89B-34E2-9824EFFD3824}"/>
              </a:ext>
            </a:extLst>
          </p:cNvPr>
          <p:cNvSpPr/>
          <p:nvPr/>
        </p:nvSpPr>
        <p:spPr>
          <a:xfrm>
            <a:off x="3859724" y="330422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40D729-22DD-BAA1-30D6-46E54BDECB0B}"/>
              </a:ext>
            </a:extLst>
          </p:cNvPr>
          <p:cNvSpPr/>
          <p:nvPr/>
        </p:nvSpPr>
        <p:spPr>
          <a:xfrm>
            <a:off x="3859724" y="342348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27A5185-A384-DD74-2663-0B378F8706B0}"/>
              </a:ext>
            </a:extLst>
          </p:cNvPr>
          <p:cNvSpPr/>
          <p:nvPr/>
        </p:nvSpPr>
        <p:spPr>
          <a:xfrm>
            <a:off x="3859724" y="3546972"/>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77F18F-0A68-2083-DDA0-4D06257980CD}"/>
              </a:ext>
            </a:extLst>
          </p:cNvPr>
          <p:cNvSpPr/>
          <p:nvPr/>
        </p:nvSpPr>
        <p:spPr>
          <a:xfrm>
            <a:off x="3859724" y="366072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4C4D90-7503-1703-A3E0-1E72ABA51FA2}"/>
              </a:ext>
            </a:extLst>
          </p:cNvPr>
          <p:cNvSpPr/>
          <p:nvPr/>
        </p:nvSpPr>
        <p:spPr>
          <a:xfrm>
            <a:off x="3859724" y="3774486"/>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40864B-0077-47E2-B646-AE9F0E51BD82}"/>
              </a:ext>
            </a:extLst>
          </p:cNvPr>
          <p:cNvSpPr/>
          <p:nvPr/>
        </p:nvSpPr>
        <p:spPr>
          <a:xfrm>
            <a:off x="3859724" y="389797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997A2E-7ABF-F51B-156F-893D2934635C}"/>
              </a:ext>
            </a:extLst>
          </p:cNvPr>
          <p:cNvSpPr/>
          <p:nvPr/>
        </p:nvSpPr>
        <p:spPr>
          <a:xfrm>
            <a:off x="3859724" y="4011734"/>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362AAF-3271-608C-DE31-C071CDD55778}"/>
              </a:ext>
            </a:extLst>
          </p:cNvPr>
          <p:cNvSpPr/>
          <p:nvPr/>
        </p:nvSpPr>
        <p:spPr>
          <a:xfrm>
            <a:off x="3859724" y="413456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C66416-6CE1-0FA4-E0AE-A37F50E7E55C}"/>
              </a:ext>
            </a:extLst>
          </p:cNvPr>
          <p:cNvSpPr/>
          <p:nvPr/>
        </p:nvSpPr>
        <p:spPr>
          <a:xfrm>
            <a:off x="3859724" y="425805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EB079A-5333-163E-EF9E-1EC4DA2A9D89}"/>
              </a:ext>
            </a:extLst>
          </p:cNvPr>
          <p:cNvSpPr/>
          <p:nvPr/>
        </p:nvSpPr>
        <p:spPr>
          <a:xfrm>
            <a:off x="3859724" y="437404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3C07008-4C44-2050-4167-D2F84DFCBE62}"/>
              </a:ext>
            </a:extLst>
          </p:cNvPr>
          <p:cNvSpPr/>
          <p:nvPr/>
        </p:nvSpPr>
        <p:spPr>
          <a:xfrm>
            <a:off x="3859724" y="4497538"/>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8442180-859A-50E3-8DD7-4DD66BD65D3A}"/>
              </a:ext>
            </a:extLst>
          </p:cNvPr>
          <p:cNvSpPr/>
          <p:nvPr/>
        </p:nvSpPr>
        <p:spPr>
          <a:xfrm>
            <a:off x="3859724" y="4621029"/>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8969CC-72CA-8FA5-6BA2-F113BA880D34}"/>
              </a:ext>
            </a:extLst>
          </p:cNvPr>
          <p:cNvSpPr/>
          <p:nvPr/>
        </p:nvSpPr>
        <p:spPr>
          <a:xfrm>
            <a:off x="3859724" y="4744520"/>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41E7B3B-3E34-ADE1-877F-99FBE361370B}"/>
              </a:ext>
            </a:extLst>
          </p:cNvPr>
          <p:cNvSpPr/>
          <p:nvPr/>
        </p:nvSpPr>
        <p:spPr>
          <a:xfrm>
            <a:off x="3859724" y="4868011"/>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461896-6F78-6B15-1F1D-2EF8392C1B03}"/>
              </a:ext>
            </a:extLst>
          </p:cNvPr>
          <p:cNvSpPr/>
          <p:nvPr/>
        </p:nvSpPr>
        <p:spPr>
          <a:xfrm>
            <a:off x="3859724" y="4989363"/>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5A023E8-8EF6-56EB-07DC-693DCBE8E535}"/>
              </a:ext>
            </a:extLst>
          </p:cNvPr>
          <p:cNvSpPr/>
          <p:nvPr/>
        </p:nvSpPr>
        <p:spPr>
          <a:xfrm>
            <a:off x="3859724" y="510551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6EEA79-997E-A156-08CF-F62A09FC72EB}"/>
              </a:ext>
            </a:extLst>
          </p:cNvPr>
          <p:cNvSpPr/>
          <p:nvPr/>
        </p:nvSpPr>
        <p:spPr>
          <a:xfrm>
            <a:off x="3859724" y="5215907"/>
            <a:ext cx="505326" cy="1234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A82ACB1-EBAF-95A4-500C-143C231F534D}"/>
              </a:ext>
            </a:extLst>
          </p:cNvPr>
          <p:cNvSpPr/>
          <p:nvPr/>
        </p:nvSpPr>
        <p:spPr>
          <a:xfrm>
            <a:off x="4945428" y="1354916"/>
            <a:ext cx="6384760" cy="4307305"/>
          </a:xfrm>
          <a:prstGeom prst="roundRect">
            <a:avLst>
              <a:gd name="adj" fmla="val 9963"/>
            </a:avLst>
          </a:prstGeom>
          <a:solidFill>
            <a:schemeClr val="accent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000">
                <a:solidFill>
                  <a:schemeClr val="tx1"/>
                </a:solidFill>
                <a:latin typeface="Arial Black" panose="020B0A04020102020204" pitchFamily="34" charset="0"/>
              </a:rPr>
              <a:t>Race the Clock!</a:t>
            </a:r>
          </a:p>
          <a:p>
            <a:pPr algn="ctr"/>
            <a:r>
              <a:rPr lang="en-US" sz="3200">
                <a:solidFill>
                  <a:schemeClr val="tx1"/>
                </a:solidFill>
              </a:rPr>
              <a:t>Work alone or with a neighbor to jot down as many details as you can remember about Domain 3: Closing the Gaps.</a:t>
            </a:r>
          </a:p>
          <a:p>
            <a:pPr algn="ctr">
              <a:spcBef>
                <a:spcPts val="1200"/>
              </a:spcBef>
            </a:pPr>
            <a:r>
              <a:rPr lang="en-US" sz="3200">
                <a:solidFill>
                  <a:schemeClr val="tx1"/>
                </a:solidFill>
                <a:latin typeface="Arial Black" panose="020B0A04020102020204" pitchFamily="34" charset="0"/>
              </a:rPr>
              <a:t>You have 30 seconds!</a:t>
            </a:r>
          </a:p>
        </p:txBody>
      </p:sp>
      <p:grpSp>
        <p:nvGrpSpPr>
          <p:cNvPr id="40" name="Group 39">
            <a:extLst>
              <a:ext uri="{FF2B5EF4-FFF2-40B4-BE49-F238E27FC236}">
                <a16:creationId xmlns:a16="http://schemas.microsoft.com/office/drawing/2014/main" id="{79953BAD-7725-1A66-0456-AB4B3ADD2855}"/>
              </a:ext>
            </a:extLst>
          </p:cNvPr>
          <p:cNvGrpSpPr/>
          <p:nvPr/>
        </p:nvGrpSpPr>
        <p:grpSpPr>
          <a:xfrm>
            <a:off x="593558" y="2096793"/>
            <a:ext cx="2664413" cy="2664413"/>
            <a:chOff x="685055" y="2322193"/>
            <a:chExt cx="2664413" cy="2664413"/>
          </a:xfrm>
        </p:grpSpPr>
        <p:sp>
          <p:nvSpPr>
            <p:cNvPr id="12" name="Oval 11">
              <a:extLst>
                <a:ext uri="{FF2B5EF4-FFF2-40B4-BE49-F238E27FC236}">
                  <a16:creationId xmlns:a16="http://schemas.microsoft.com/office/drawing/2014/main" id="{19DC0B3D-C69D-5C2C-DBF3-92BC6B657DBA}"/>
                </a:ext>
              </a:extLst>
            </p:cNvPr>
            <p:cNvSpPr/>
            <p:nvPr/>
          </p:nvSpPr>
          <p:spPr>
            <a:xfrm>
              <a:off x="685055" y="2322193"/>
              <a:ext cx="2664413" cy="266441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oogle Shape;285;g3bb46e28b82_0_1530" descr="Bridge scene with solid fill">
              <a:extLst>
                <a:ext uri="{FF2B5EF4-FFF2-40B4-BE49-F238E27FC236}">
                  <a16:creationId xmlns:a16="http://schemas.microsoft.com/office/drawing/2014/main" id="{5552D9C4-4AF5-2E49-4E4C-BD5935DC9B76}"/>
                </a:ext>
              </a:extLst>
            </p:cNvPr>
            <p:cNvPicPr preferRelativeResize="0"/>
            <p:nvPr/>
          </p:nvPicPr>
          <p:blipFill rotWithShape="1">
            <a:blip r:embed="rId4">
              <a:alphaModFix/>
              <a:biLevel thresh="25000"/>
            </a:blip>
            <a:srcRect/>
            <a:stretch/>
          </p:blipFill>
          <p:spPr>
            <a:xfrm>
              <a:off x="1038853" y="2480015"/>
              <a:ext cx="1956816" cy="1956816"/>
            </a:xfrm>
            <a:prstGeom prst="rect">
              <a:avLst/>
            </a:prstGeom>
            <a:noFill/>
            <a:ln>
              <a:noFill/>
            </a:ln>
          </p:spPr>
        </p:pic>
      </p:grpSp>
      <p:pic>
        <p:nvPicPr>
          <p:cNvPr id="2" name="Graphic 1" descr="Camera with solid fill">
            <a:extLst>
              <a:ext uri="{FF2B5EF4-FFF2-40B4-BE49-F238E27FC236}">
                <a16:creationId xmlns:a16="http://schemas.microsoft.com/office/drawing/2014/main" id="{9D03FCDB-FEC5-908B-A02A-B654D704FFD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4082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22" presetClass="exit" presetSubtype="1" fill="hold" grpId="0" nodeType="afterEffect">
                                  <p:stCondLst>
                                    <p:cond delay="0"/>
                                  </p:stCondLst>
                                  <p:childTnLst>
                                    <p:animEffect transition="out" filter="wipe(up)">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par>
                          <p:cTn id="12" fill="hold">
                            <p:stCondLst>
                              <p:cond delay="2000"/>
                            </p:stCondLst>
                            <p:childTnLst>
                              <p:par>
                                <p:cTn id="13" presetID="22" presetClass="exit" presetSubtype="1" fill="hold" grpId="0" nodeType="afterEffect">
                                  <p:stCondLst>
                                    <p:cond delay="0"/>
                                  </p:stCondLst>
                                  <p:childTnLst>
                                    <p:animEffect transition="out" filter="wipe(up)">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par>
                          <p:cTn id="16" fill="hold">
                            <p:stCondLst>
                              <p:cond delay="3000"/>
                            </p:stCondLst>
                            <p:childTnLst>
                              <p:par>
                                <p:cTn id="17" presetID="22" presetClass="exit" presetSubtype="1" fill="hold" grpId="0" nodeType="afterEffect">
                                  <p:stCondLst>
                                    <p:cond delay="0"/>
                                  </p:stCondLst>
                                  <p:childTnLst>
                                    <p:animEffect transition="out" filter="wipe(up)">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par>
                          <p:cTn id="20" fill="hold">
                            <p:stCondLst>
                              <p:cond delay="4000"/>
                            </p:stCondLst>
                            <p:childTnLst>
                              <p:par>
                                <p:cTn id="21" presetID="22" presetClass="exit" presetSubtype="1" fill="hold" grpId="0" nodeType="afterEffect">
                                  <p:stCondLst>
                                    <p:cond delay="0"/>
                                  </p:stCondLst>
                                  <p:childTnLst>
                                    <p:animEffect transition="out" filter="wipe(up)">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par>
                          <p:cTn id="24" fill="hold">
                            <p:stCondLst>
                              <p:cond delay="5000"/>
                            </p:stCondLst>
                            <p:childTnLst>
                              <p:par>
                                <p:cTn id="25" presetID="22" presetClass="exit" presetSubtype="1" fill="hold" grpId="0" nodeType="afterEffect">
                                  <p:stCondLst>
                                    <p:cond delay="0"/>
                                  </p:stCondLst>
                                  <p:childTnLst>
                                    <p:animEffect transition="out" filter="wipe(up)">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childTnLst>
                          </p:cTn>
                        </p:par>
                        <p:par>
                          <p:cTn id="28" fill="hold">
                            <p:stCondLst>
                              <p:cond delay="6000"/>
                            </p:stCondLst>
                            <p:childTnLst>
                              <p:par>
                                <p:cTn id="29" presetID="22" presetClass="exit" presetSubtype="1" fill="hold" grpId="0" nodeType="afterEffect">
                                  <p:stCondLst>
                                    <p:cond delay="0"/>
                                  </p:stCondLst>
                                  <p:childTnLst>
                                    <p:animEffect transition="out" filter="wipe(up)">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childTnLst>
                          </p:cTn>
                        </p:par>
                        <p:par>
                          <p:cTn id="32" fill="hold">
                            <p:stCondLst>
                              <p:cond delay="7000"/>
                            </p:stCondLst>
                            <p:childTnLst>
                              <p:par>
                                <p:cTn id="33" presetID="22" presetClass="exit" presetSubtype="1" fill="hold" grpId="0" nodeType="afterEffect">
                                  <p:stCondLst>
                                    <p:cond delay="0"/>
                                  </p:stCondLst>
                                  <p:childTnLst>
                                    <p:animEffect transition="out" filter="wipe(up)">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par>
                          <p:cTn id="36" fill="hold">
                            <p:stCondLst>
                              <p:cond delay="8000"/>
                            </p:stCondLst>
                            <p:childTnLst>
                              <p:par>
                                <p:cTn id="37" presetID="22" presetClass="exit" presetSubtype="1" fill="hold" grpId="0" nodeType="afterEffect">
                                  <p:stCondLst>
                                    <p:cond delay="0"/>
                                  </p:stCondLst>
                                  <p:childTnLst>
                                    <p:animEffect transition="out" filter="wipe(up)">
                                      <p:cBhvr>
                                        <p:cTn id="38" dur="1000"/>
                                        <p:tgtEl>
                                          <p:spTgt spid="16"/>
                                        </p:tgtEl>
                                      </p:cBhvr>
                                    </p:animEffect>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9000"/>
                            </p:stCondLst>
                            <p:childTnLst>
                              <p:par>
                                <p:cTn id="41" presetID="22" presetClass="exit" presetSubtype="1" fill="hold" grpId="0" nodeType="afterEffect">
                                  <p:stCondLst>
                                    <p:cond delay="0"/>
                                  </p:stCondLst>
                                  <p:childTnLst>
                                    <p:animEffect transition="out" filter="wipe(up)">
                                      <p:cBhvr>
                                        <p:cTn id="42" dur="1000"/>
                                        <p:tgtEl>
                                          <p:spTgt spid="17"/>
                                        </p:tgtEl>
                                      </p:cBhvr>
                                    </p:animEffect>
                                    <p:set>
                                      <p:cBhvr>
                                        <p:cTn id="43" dur="1" fill="hold">
                                          <p:stCondLst>
                                            <p:cond delay="999"/>
                                          </p:stCondLst>
                                        </p:cTn>
                                        <p:tgtEl>
                                          <p:spTgt spid="17"/>
                                        </p:tgtEl>
                                        <p:attrNameLst>
                                          <p:attrName>style.visibility</p:attrName>
                                        </p:attrNameLst>
                                      </p:cBhvr>
                                      <p:to>
                                        <p:strVal val="hidden"/>
                                      </p:to>
                                    </p:set>
                                  </p:childTnLst>
                                </p:cTn>
                              </p:par>
                            </p:childTnLst>
                          </p:cTn>
                        </p:par>
                        <p:par>
                          <p:cTn id="44" fill="hold">
                            <p:stCondLst>
                              <p:cond delay="10000"/>
                            </p:stCondLst>
                            <p:childTnLst>
                              <p:par>
                                <p:cTn id="45" presetID="22" presetClass="exit" presetSubtype="1" fill="hold" grpId="0" nodeType="afterEffect">
                                  <p:stCondLst>
                                    <p:cond delay="0"/>
                                  </p:stCondLst>
                                  <p:childTnLst>
                                    <p:animEffect transition="out" filter="wipe(up)">
                                      <p:cBhvr>
                                        <p:cTn id="46" dur="1000"/>
                                        <p:tgtEl>
                                          <p:spTgt spid="18"/>
                                        </p:tgtEl>
                                      </p:cBhvr>
                                    </p:animEffect>
                                    <p:set>
                                      <p:cBhvr>
                                        <p:cTn id="47" dur="1" fill="hold">
                                          <p:stCondLst>
                                            <p:cond delay="999"/>
                                          </p:stCondLst>
                                        </p:cTn>
                                        <p:tgtEl>
                                          <p:spTgt spid="18"/>
                                        </p:tgtEl>
                                        <p:attrNameLst>
                                          <p:attrName>style.visibility</p:attrName>
                                        </p:attrNameLst>
                                      </p:cBhvr>
                                      <p:to>
                                        <p:strVal val="hidden"/>
                                      </p:to>
                                    </p:set>
                                  </p:childTnLst>
                                </p:cTn>
                              </p:par>
                            </p:childTnLst>
                          </p:cTn>
                        </p:par>
                        <p:par>
                          <p:cTn id="48" fill="hold">
                            <p:stCondLst>
                              <p:cond delay="11000"/>
                            </p:stCondLst>
                            <p:childTnLst>
                              <p:par>
                                <p:cTn id="49" presetID="22" presetClass="exit" presetSubtype="1" fill="hold" grpId="0" nodeType="afterEffect">
                                  <p:stCondLst>
                                    <p:cond delay="0"/>
                                  </p:stCondLst>
                                  <p:childTnLst>
                                    <p:animEffect transition="out" filter="wipe(up)">
                                      <p:cBhvr>
                                        <p:cTn id="50" dur="1000"/>
                                        <p:tgtEl>
                                          <p:spTgt spid="19"/>
                                        </p:tgtEl>
                                      </p:cBhvr>
                                    </p:animEffect>
                                    <p:set>
                                      <p:cBhvr>
                                        <p:cTn id="51" dur="1" fill="hold">
                                          <p:stCondLst>
                                            <p:cond delay="999"/>
                                          </p:stCondLst>
                                        </p:cTn>
                                        <p:tgtEl>
                                          <p:spTgt spid="19"/>
                                        </p:tgtEl>
                                        <p:attrNameLst>
                                          <p:attrName>style.visibility</p:attrName>
                                        </p:attrNameLst>
                                      </p:cBhvr>
                                      <p:to>
                                        <p:strVal val="hidden"/>
                                      </p:to>
                                    </p:set>
                                  </p:childTnLst>
                                </p:cTn>
                              </p:par>
                            </p:childTnLst>
                          </p:cTn>
                        </p:par>
                        <p:par>
                          <p:cTn id="52" fill="hold">
                            <p:stCondLst>
                              <p:cond delay="12000"/>
                            </p:stCondLst>
                            <p:childTnLst>
                              <p:par>
                                <p:cTn id="53" presetID="22" presetClass="exit" presetSubtype="1" fill="hold" grpId="0" nodeType="afterEffect">
                                  <p:stCondLst>
                                    <p:cond delay="0"/>
                                  </p:stCondLst>
                                  <p:childTnLst>
                                    <p:animEffect transition="out" filter="wipe(up)">
                                      <p:cBhvr>
                                        <p:cTn id="54" dur="1000"/>
                                        <p:tgtEl>
                                          <p:spTgt spid="20"/>
                                        </p:tgtEl>
                                      </p:cBhvr>
                                    </p:animEffect>
                                    <p:set>
                                      <p:cBhvr>
                                        <p:cTn id="55" dur="1" fill="hold">
                                          <p:stCondLst>
                                            <p:cond delay="999"/>
                                          </p:stCondLst>
                                        </p:cTn>
                                        <p:tgtEl>
                                          <p:spTgt spid="20"/>
                                        </p:tgtEl>
                                        <p:attrNameLst>
                                          <p:attrName>style.visibility</p:attrName>
                                        </p:attrNameLst>
                                      </p:cBhvr>
                                      <p:to>
                                        <p:strVal val="hidden"/>
                                      </p:to>
                                    </p:set>
                                  </p:childTnLst>
                                </p:cTn>
                              </p:par>
                            </p:childTnLst>
                          </p:cTn>
                        </p:par>
                        <p:par>
                          <p:cTn id="56" fill="hold">
                            <p:stCondLst>
                              <p:cond delay="13000"/>
                            </p:stCondLst>
                            <p:childTnLst>
                              <p:par>
                                <p:cTn id="57" presetID="22" presetClass="exit" presetSubtype="1" fill="hold" grpId="0" nodeType="afterEffect">
                                  <p:stCondLst>
                                    <p:cond delay="0"/>
                                  </p:stCondLst>
                                  <p:childTnLst>
                                    <p:animEffect transition="out" filter="wipe(up)">
                                      <p:cBhvr>
                                        <p:cTn id="58" dur="1000"/>
                                        <p:tgtEl>
                                          <p:spTgt spid="21"/>
                                        </p:tgtEl>
                                      </p:cBhvr>
                                    </p:animEffect>
                                    <p:set>
                                      <p:cBhvr>
                                        <p:cTn id="59" dur="1" fill="hold">
                                          <p:stCondLst>
                                            <p:cond delay="999"/>
                                          </p:stCondLst>
                                        </p:cTn>
                                        <p:tgtEl>
                                          <p:spTgt spid="21"/>
                                        </p:tgtEl>
                                        <p:attrNameLst>
                                          <p:attrName>style.visibility</p:attrName>
                                        </p:attrNameLst>
                                      </p:cBhvr>
                                      <p:to>
                                        <p:strVal val="hidden"/>
                                      </p:to>
                                    </p:set>
                                  </p:childTnLst>
                                </p:cTn>
                              </p:par>
                            </p:childTnLst>
                          </p:cTn>
                        </p:par>
                        <p:par>
                          <p:cTn id="60" fill="hold">
                            <p:stCondLst>
                              <p:cond delay="14000"/>
                            </p:stCondLst>
                            <p:childTnLst>
                              <p:par>
                                <p:cTn id="61" presetID="22" presetClass="exit" presetSubtype="1" fill="hold" grpId="0" nodeType="afterEffect">
                                  <p:stCondLst>
                                    <p:cond delay="0"/>
                                  </p:stCondLst>
                                  <p:childTnLst>
                                    <p:animEffect transition="out" filter="wipe(up)">
                                      <p:cBhvr>
                                        <p:cTn id="62" dur="1000"/>
                                        <p:tgtEl>
                                          <p:spTgt spid="22"/>
                                        </p:tgtEl>
                                      </p:cBhvr>
                                    </p:animEffect>
                                    <p:set>
                                      <p:cBhvr>
                                        <p:cTn id="63" dur="1" fill="hold">
                                          <p:stCondLst>
                                            <p:cond delay="999"/>
                                          </p:stCondLst>
                                        </p:cTn>
                                        <p:tgtEl>
                                          <p:spTgt spid="22"/>
                                        </p:tgtEl>
                                        <p:attrNameLst>
                                          <p:attrName>style.visibility</p:attrName>
                                        </p:attrNameLst>
                                      </p:cBhvr>
                                      <p:to>
                                        <p:strVal val="hidden"/>
                                      </p:to>
                                    </p:set>
                                  </p:childTnLst>
                                </p:cTn>
                              </p:par>
                            </p:childTnLst>
                          </p:cTn>
                        </p:par>
                        <p:par>
                          <p:cTn id="64" fill="hold">
                            <p:stCondLst>
                              <p:cond delay="15000"/>
                            </p:stCondLst>
                            <p:childTnLst>
                              <p:par>
                                <p:cTn id="65" presetID="22" presetClass="exit" presetSubtype="1" fill="hold" grpId="0" nodeType="afterEffect">
                                  <p:stCondLst>
                                    <p:cond delay="0"/>
                                  </p:stCondLst>
                                  <p:childTnLst>
                                    <p:animEffect transition="out" filter="wipe(up)">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par>
                          <p:cTn id="68" fill="hold">
                            <p:stCondLst>
                              <p:cond delay="16000"/>
                            </p:stCondLst>
                            <p:childTnLst>
                              <p:par>
                                <p:cTn id="69" presetID="22" presetClass="exit" presetSubtype="1" fill="hold" grpId="0" nodeType="afterEffect">
                                  <p:stCondLst>
                                    <p:cond delay="0"/>
                                  </p:stCondLst>
                                  <p:childTnLst>
                                    <p:animEffect transition="out" filter="wipe(up)">
                                      <p:cBhvr>
                                        <p:cTn id="70" dur="1000"/>
                                        <p:tgtEl>
                                          <p:spTgt spid="24"/>
                                        </p:tgtEl>
                                      </p:cBhvr>
                                    </p:animEffect>
                                    <p:set>
                                      <p:cBhvr>
                                        <p:cTn id="71" dur="1" fill="hold">
                                          <p:stCondLst>
                                            <p:cond delay="999"/>
                                          </p:stCondLst>
                                        </p:cTn>
                                        <p:tgtEl>
                                          <p:spTgt spid="24"/>
                                        </p:tgtEl>
                                        <p:attrNameLst>
                                          <p:attrName>style.visibility</p:attrName>
                                        </p:attrNameLst>
                                      </p:cBhvr>
                                      <p:to>
                                        <p:strVal val="hidden"/>
                                      </p:to>
                                    </p:set>
                                  </p:childTnLst>
                                </p:cTn>
                              </p:par>
                            </p:childTnLst>
                          </p:cTn>
                        </p:par>
                        <p:par>
                          <p:cTn id="72" fill="hold">
                            <p:stCondLst>
                              <p:cond delay="17000"/>
                            </p:stCondLst>
                            <p:childTnLst>
                              <p:par>
                                <p:cTn id="73" presetID="22" presetClass="exit" presetSubtype="1" fill="hold" grpId="0" nodeType="afterEffect">
                                  <p:stCondLst>
                                    <p:cond delay="0"/>
                                  </p:stCondLst>
                                  <p:childTnLst>
                                    <p:animEffect transition="out" filter="wipe(up)">
                                      <p:cBhvr>
                                        <p:cTn id="74" dur="1000"/>
                                        <p:tgtEl>
                                          <p:spTgt spid="25"/>
                                        </p:tgtEl>
                                      </p:cBhvr>
                                    </p:animEffect>
                                    <p:set>
                                      <p:cBhvr>
                                        <p:cTn id="75" dur="1" fill="hold">
                                          <p:stCondLst>
                                            <p:cond delay="999"/>
                                          </p:stCondLst>
                                        </p:cTn>
                                        <p:tgtEl>
                                          <p:spTgt spid="25"/>
                                        </p:tgtEl>
                                        <p:attrNameLst>
                                          <p:attrName>style.visibility</p:attrName>
                                        </p:attrNameLst>
                                      </p:cBhvr>
                                      <p:to>
                                        <p:strVal val="hidden"/>
                                      </p:to>
                                    </p:set>
                                  </p:childTnLst>
                                </p:cTn>
                              </p:par>
                            </p:childTnLst>
                          </p:cTn>
                        </p:par>
                        <p:par>
                          <p:cTn id="76" fill="hold">
                            <p:stCondLst>
                              <p:cond delay="18000"/>
                            </p:stCondLst>
                            <p:childTnLst>
                              <p:par>
                                <p:cTn id="77" presetID="22" presetClass="exit" presetSubtype="1" fill="hold" grpId="0" nodeType="afterEffect">
                                  <p:stCondLst>
                                    <p:cond delay="0"/>
                                  </p:stCondLst>
                                  <p:childTnLst>
                                    <p:animEffect transition="out" filter="wipe(up)">
                                      <p:cBhvr>
                                        <p:cTn id="78" dur="1000"/>
                                        <p:tgtEl>
                                          <p:spTgt spid="26"/>
                                        </p:tgtEl>
                                      </p:cBhvr>
                                    </p:animEffect>
                                    <p:set>
                                      <p:cBhvr>
                                        <p:cTn id="79" dur="1" fill="hold">
                                          <p:stCondLst>
                                            <p:cond delay="999"/>
                                          </p:stCondLst>
                                        </p:cTn>
                                        <p:tgtEl>
                                          <p:spTgt spid="26"/>
                                        </p:tgtEl>
                                        <p:attrNameLst>
                                          <p:attrName>style.visibility</p:attrName>
                                        </p:attrNameLst>
                                      </p:cBhvr>
                                      <p:to>
                                        <p:strVal val="hidden"/>
                                      </p:to>
                                    </p:set>
                                  </p:childTnLst>
                                </p:cTn>
                              </p:par>
                            </p:childTnLst>
                          </p:cTn>
                        </p:par>
                        <p:par>
                          <p:cTn id="80" fill="hold">
                            <p:stCondLst>
                              <p:cond delay="19000"/>
                            </p:stCondLst>
                            <p:childTnLst>
                              <p:par>
                                <p:cTn id="81" presetID="22" presetClass="exit" presetSubtype="1" fill="hold" grpId="0" nodeType="afterEffect">
                                  <p:stCondLst>
                                    <p:cond delay="0"/>
                                  </p:stCondLst>
                                  <p:childTnLst>
                                    <p:animEffect transition="out" filter="wipe(up)">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cTn>
                              </p:par>
                            </p:childTnLst>
                          </p:cTn>
                        </p:par>
                        <p:par>
                          <p:cTn id="84" fill="hold">
                            <p:stCondLst>
                              <p:cond delay="20000"/>
                            </p:stCondLst>
                            <p:childTnLst>
                              <p:par>
                                <p:cTn id="85" presetID="22" presetClass="exit" presetSubtype="1" fill="hold" grpId="0" nodeType="afterEffect">
                                  <p:stCondLst>
                                    <p:cond delay="0"/>
                                  </p:stCondLst>
                                  <p:childTnLst>
                                    <p:animEffect transition="out" filter="wipe(up)">
                                      <p:cBhvr>
                                        <p:cTn id="86" dur="1000"/>
                                        <p:tgtEl>
                                          <p:spTgt spid="28"/>
                                        </p:tgtEl>
                                      </p:cBhvr>
                                    </p:animEffect>
                                    <p:set>
                                      <p:cBhvr>
                                        <p:cTn id="87" dur="1" fill="hold">
                                          <p:stCondLst>
                                            <p:cond delay="999"/>
                                          </p:stCondLst>
                                        </p:cTn>
                                        <p:tgtEl>
                                          <p:spTgt spid="28"/>
                                        </p:tgtEl>
                                        <p:attrNameLst>
                                          <p:attrName>style.visibility</p:attrName>
                                        </p:attrNameLst>
                                      </p:cBhvr>
                                      <p:to>
                                        <p:strVal val="hidden"/>
                                      </p:to>
                                    </p:set>
                                  </p:childTnLst>
                                </p:cTn>
                              </p:par>
                            </p:childTnLst>
                          </p:cTn>
                        </p:par>
                        <p:par>
                          <p:cTn id="88" fill="hold">
                            <p:stCondLst>
                              <p:cond delay="21000"/>
                            </p:stCondLst>
                            <p:childTnLst>
                              <p:par>
                                <p:cTn id="89" presetID="22" presetClass="exit" presetSubtype="1" fill="hold" grpId="0" nodeType="afterEffect">
                                  <p:stCondLst>
                                    <p:cond delay="0"/>
                                  </p:stCondLst>
                                  <p:childTnLst>
                                    <p:animEffect transition="out" filter="wipe(up)">
                                      <p:cBhvr>
                                        <p:cTn id="90" dur="1000"/>
                                        <p:tgtEl>
                                          <p:spTgt spid="29"/>
                                        </p:tgtEl>
                                      </p:cBhvr>
                                    </p:animEffect>
                                    <p:set>
                                      <p:cBhvr>
                                        <p:cTn id="91" dur="1" fill="hold">
                                          <p:stCondLst>
                                            <p:cond delay="999"/>
                                          </p:stCondLst>
                                        </p:cTn>
                                        <p:tgtEl>
                                          <p:spTgt spid="29"/>
                                        </p:tgtEl>
                                        <p:attrNameLst>
                                          <p:attrName>style.visibility</p:attrName>
                                        </p:attrNameLst>
                                      </p:cBhvr>
                                      <p:to>
                                        <p:strVal val="hidden"/>
                                      </p:to>
                                    </p:set>
                                  </p:childTnLst>
                                </p:cTn>
                              </p:par>
                            </p:childTnLst>
                          </p:cTn>
                        </p:par>
                        <p:par>
                          <p:cTn id="92" fill="hold">
                            <p:stCondLst>
                              <p:cond delay="22000"/>
                            </p:stCondLst>
                            <p:childTnLst>
                              <p:par>
                                <p:cTn id="93" presetID="22" presetClass="exit" presetSubtype="1" fill="hold" grpId="0" nodeType="afterEffect">
                                  <p:stCondLst>
                                    <p:cond delay="0"/>
                                  </p:stCondLst>
                                  <p:childTnLst>
                                    <p:animEffect transition="out" filter="wipe(up)">
                                      <p:cBhvr>
                                        <p:cTn id="94" dur="1000"/>
                                        <p:tgtEl>
                                          <p:spTgt spid="30"/>
                                        </p:tgtEl>
                                      </p:cBhvr>
                                    </p:animEffect>
                                    <p:set>
                                      <p:cBhvr>
                                        <p:cTn id="95" dur="1" fill="hold">
                                          <p:stCondLst>
                                            <p:cond delay="999"/>
                                          </p:stCondLst>
                                        </p:cTn>
                                        <p:tgtEl>
                                          <p:spTgt spid="30"/>
                                        </p:tgtEl>
                                        <p:attrNameLst>
                                          <p:attrName>style.visibility</p:attrName>
                                        </p:attrNameLst>
                                      </p:cBhvr>
                                      <p:to>
                                        <p:strVal val="hidden"/>
                                      </p:to>
                                    </p:set>
                                  </p:childTnLst>
                                </p:cTn>
                              </p:par>
                            </p:childTnLst>
                          </p:cTn>
                        </p:par>
                        <p:par>
                          <p:cTn id="96" fill="hold">
                            <p:stCondLst>
                              <p:cond delay="23000"/>
                            </p:stCondLst>
                            <p:childTnLst>
                              <p:par>
                                <p:cTn id="97" presetID="22" presetClass="exit" presetSubtype="1" fill="hold" grpId="0" nodeType="afterEffect">
                                  <p:stCondLst>
                                    <p:cond delay="0"/>
                                  </p:stCondLst>
                                  <p:childTnLst>
                                    <p:animEffect transition="out" filter="wipe(up)">
                                      <p:cBhvr>
                                        <p:cTn id="98" dur="1000"/>
                                        <p:tgtEl>
                                          <p:spTgt spid="31"/>
                                        </p:tgtEl>
                                      </p:cBhvr>
                                    </p:animEffect>
                                    <p:set>
                                      <p:cBhvr>
                                        <p:cTn id="99" dur="1" fill="hold">
                                          <p:stCondLst>
                                            <p:cond delay="999"/>
                                          </p:stCondLst>
                                        </p:cTn>
                                        <p:tgtEl>
                                          <p:spTgt spid="31"/>
                                        </p:tgtEl>
                                        <p:attrNameLst>
                                          <p:attrName>style.visibility</p:attrName>
                                        </p:attrNameLst>
                                      </p:cBhvr>
                                      <p:to>
                                        <p:strVal val="hidden"/>
                                      </p:to>
                                    </p:set>
                                  </p:childTnLst>
                                </p:cTn>
                              </p:par>
                            </p:childTnLst>
                          </p:cTn>
                        </p:par>
                        <p:par>
                          <p:cTn id="100" fill="hold">
                            <p:stCondLst>
                              <p:cond delay="24000"/>
                            </p:stCondLst>
                            <p:childTnLst>
                              <p:par>
                                <p:cTn id="101" presetID="22" presetClass="exit" presetSubtype="1" fill="hold" grpId="0" nodeType="afterEffect">
                                  <p:stCondLst>
                                    <p:cond delay="0"/>
                                  </p:stCondLst>
                                  <p:childTnLst>
                                    <p:animEffect transition="out" filter="wipe(up)">
                                      <p:cBhvr>
                                        <p:cTn id="102" dur="1000"/>
                                        <p:tgtEl>
                                          <p:spTgt spid="32"/>
                                        </p:tgtEl>
                                      </p:cBhvr>
                                    </p:animEffect>
                                    <p:set>
                                      <p:cBhvr>
                                        <p:cTn id="103" dur="1" fill="hold">
                                          <p:stCondLst>
                                            <p:cond delay="999"/>
                                          </p:stCondLst>
                                        </p:cTn>
                                        <p:tgtEl>
                                          <p:spTgt spid="32"/>
                                        </p:tgtEl>
                                        <p:attrNameLst>
                                          <p:attrName>style.visibility</p:attrName>
                                        </p:attrNameLst>
                                      </p:cBhvr>
                                      <p:to>
                                        <p:strVal val="hidden"/>
                                      </p:to>
                                    </p:set>
                                  </p:childTnLst>
                                </p:cTn>
                              </p:par>
                            </p:childTnLst>
                          </p:cTn>
                        </p:par>
                        <p:par>
                          <p:cTn id="104" fill="hold">
                            <p:stCondLst>
                              <p:cond delay="25000"/>
                            </p:stCondLst>
                            <p:childTnLst>
                              <p:par>
                                <p:cTn id="105" presetID="22" presetClass="exit" presetSubtype="1" fill="hold" grpId="0" nodeType="afterEffect">
                                  <p:stCondLst>
                                    <p:cond delay="0"/>
                                  </p:stCondLst>
                                  <p:childTnLst>
                                    <p:animEffect transition="out" filter="wipe(up)">
                                      <p:cBhvr>
                                        <p:cTn id="106" dur="1000"/>
                                        <p:tgtEl>
                                          <p:spTgt spid="33"/>
                                        </p:tgtEl>
                                      </p:cBhvr>
                                    </p:animEffect>
                                    <p:set>
                                      <p:cBhvr>
                                        <p:cTn id="107" dur="1" fill="hold">
                                          <p:stCondLst>
                                            <p:cond delay="999"/>
                                          </p:stCondLst>
                                        </p:cTn>
                                        <p:tgtEl>
                                          <p:spTgt spid="33"/>
                                        </p:tgtEl>
                                        <p:attrNameLst>
                                          <p:attrName>style.visibility</p:attrName>
                                        </p:attrNameLst>
                                      </p:cBhvr>
                                      <p:to>
                                        <p:strVal val="hidden"/>
                                      </p:to>
                                    </p:set>
                                  </p:childTnLst>
                                </p:cTn>
                              </p:par>
                            </p:childTnLst>
                          </p:cTn>
                        </p:par>
                        <p:par>
                          <p:cTn id="108" fill="hold">
                            <p:stCondLst>
                              <p:cond delay="26000"/>
                            </p:stCondLst>
                            <p:childTnLst>
                              <p:par>
                                <p:cTn id="109" presetID="22" presetClass="exit" presetSubtype="1" fill="hold" grpId="0" nodeType="afterEffect">
                                  <p:stCondLst>
                                    <p:cond delay="0"/>
                                  </p:stCondLst>
                                  <p:childTnLst>
                                    <p:animEffect transition="out" filter="wipe(up)">
                                      <p:cBhvr>
                                        <p:cTn id="110" dur="1000"/>
                                        <p:tgtEl>
                                          <p:spTgt spid="34"/>
                                        </p:tgtEl>
                                      </p:cBhvr>
                                    </p:animEffect>
                                    <p:set>
                                      <p:cBhvr>
                                        <p:cTn id="111" dur="1" fill="hold">
                                          <p:stCondLst>
                                            <p:cond delay="999"/>
                                          </p:stCondLst>
                                        </p:cTn>
                                        <p:tgtEl>
                                          <p:spTgt spid="34"/>
                                        </p:tgtEl>
                                        <p:attrNameLst>
                                          <p:attrName>style.visibility</p:attrName>
                                        </p:attrNameLst>
                                      </p:cBhvr>
                                      <p:to>
                                        <p:strVal val="hidden"/>
                                      </p:to>
                                    </p:set>
                                  </p:childTnLst>
                                </p:cTn>
                              </p:par>
                            </p:childTnLst>
                          </p:cTn>
                        </p:par>
                        <p:par>
                          <p:cTn id="112" fill="hold">
                            <p:stCondLst>
                              <p:cond delay="27000"/>
                            </p:stCondLst>
                            <p:childTnLst>
                              <p:par>
                                <p:cTn id="113" presetID="22" presetClass="exit" presetSubtype="1" fill="hold" grpId="0" nodeType="afterEffect">
                                  <p:stCondLst>
                                    <p:cond delay="0"/>
                                  </p:stCondLst>
                                  <p:childTnLst>
                                    <p:animEffect transition="out" filter="wipe(up)">
                                      <p:cBhvr>
                                        <p:cTn id="114" dur="1000"/>
                                        <p:tgtEl>
                                          <p:spTgt spid="35"/>
                                        </p:tgtEl>
                                      </p:cBhvr>
                                    </p:animEffect>
                                    <p:set>
                                      <p:cBhvr>
                                        <p:cTn id="115" dur="1" fill="hold">
                                          <p:stCondLst>
                                            <p:cond delay="999"/>
                                          </p:stCondLst>
                                        </p:cTn>
                                        <p:tgtEl>
                                          <p:spTgt spid="35"/>
                                        </p:tgtEl>
                                        <p:attrNameLst>
                                          <p:attrName>style.visibility</p:attrName>
                                        </p:attrNameLst>
                                      </p:cBhvr>
                                      <p:to>
                                        <p:strVal val="hidden"/>
                                      </p:to>
                                    </p:set>
                                  </p:childTnLst>
                                </p:cTn>
                              </p:par>
                            </p:childTnLst>
                          </p:cTn>
                        </p:par>
                        <p:par>
                          <p:cTn id="116" fill="hold">
                            <p:stCondLst>
                              <p:cond delay="28000"/>
                            </p:stCondLst>
                            <p:childTnLst>
                              <p:par>
                                <p:cTn id="117" presetID="22" presetClass="exit" presetSubtype="1" fill="hold" grpId="0" nodeType="afterEffect">
                                  <p:stCondLst>
                                    <p:cond delay="0"/>
                                  </p:stCondLst>
                                  <p:childTnLst>
                                    <p:animEffect transition="out" filter="wipe(up)">
                                      <p:cBhvr>
                                        <p:cTn id="118" dur="1000"/>
                                        <p:tgtEl>
                                          <p:spTgt spid="36"/>
                                        </p:tgtEl>
                                      </p:cBhvr>
                                    </p:animEffect>
                                    <p:set>
                                      <p:cBhvr>
                                        <p:cTn id="119" dur="1" fill="hold">
                                          <p:stCondLst>
                                            <p:cond delay="999"/>
                                          </p:stCondLst>
                                        </p:cTn>
                                        <p:tgtEl>
                                          <p:spTgt spid="36"/>
                                        </p:tgtEl>
                                        <p:attrNameLst>
                                          <p:attrName>style.visibility</p:attrName>
                                        </p:attrNameLst>
                                      </p:cBhvr>
                                      <p:to>
                                        <p:strVal val="hidden"/>
                                      </p:to>
                                    </p:set>
                                  </p:childTnLst>
                                </p:cTn>
                              </p:par>
                            </p:childTnLst>
                          </p:cTn>
                        </p:par>
                        <p:par>
                          <p:cTn id="120" fill="hold">
                            <p:stCondLst>
                              <p:cond delay="29000"/>
                            </p:stCondLst>
                            <p:childTnLst>
                              <p:par>
                                <p:cTn id="121" presetID="22" presetClass="exit" presetSubtype="1" fill="hold" grpId="0" nodeType="afterEffect">
                                  <p:stCondLst>
                                    <p:cond delay="0"/>
                                  </p:stCondLst>
                                  <p:childTnLst>
                                    <p:animEffect transition="out" filter="wipe(up)">
                                      <p:cBhvr>
                                        <p:cTn id="122" dur="1000"/>
                                        <p:tgtEl>
                                          <p:spTgt spid="37"/>
                                        </p:tgtEl>
                                      </p:cBhvr>
                                    </p:animEffect>
                                    <p:set>
                                      <p:cBhvr>
                                        <p:cTn id="123" dur="1" fill="hold">
                                          <p:stCondLst>
                                            <p:cond delay="999"/>
                                          </p:stCondLst>
                                        </p:cTn>
                                        <p:tgtEl>
                                          <p:spTgt spid="37"/>
                                        </p:tgtEl>
                                        <p:attrNameLst>
                                          <p:attrName>style.visibility</p:attrName>
                                        </p:attrNameLst>
                                      </p:cBhvr>
                                      <p:to>
                                        <p:strVal val="hidden"/>
                                      </p:to>
                                    </p:set>
                                  </p:childTnLst>
                                </p:cTn>
                              </p:par>
                            </p:childTnLst>
                          </p:cTn>
                        </p:par>
                        <p:par>
                          <p:cTn id="124" fill="hold">
                            <p:stCondLst>
                              <p:cond delay="30000"/>
                            </p:stCondLst>
                            <p:childTnLst>
                              <p:par>
                                <p:cTn id="125" presetID="1" presetClass="exit"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
                                            <p:txEl>
                                              <p:pRg st="0" end="0"/>
                                            </p:txEl>
                                          </p:spTgt>
                                        </p:tgtEl>
                                        <p:attrNameLst>
                                          <p:attrName>style.visibility</p:attrName>
                                        </p:attrNameLst>
                                      </p:cBhvr>
                                      <p:to>
                                        <p:strVal val="visible"/>
                                      </p:to>
                                    </p:set>
                                    <p:animEffect transition="in" filter="fade">
                                      <p:cBhvr>
                                        <p:cTn id="131" dur="500"/>
                                        <p:tgtEl>
                                          <p:spTgt spid="5">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
                                            <p:txEl>
                                              <p:pRg st="1" end="1"/>
                                            </p:txEl>
                                          </p:spTgt>
                                        </p:tgtEl>
                                        <p:attrNameLst>
                                          <p:attrName>style.visibility</p:attrName>
                                        </p:attrNameLst>
                                      </p:cBhvr>
                                      <p:to>
                                        <p:strVal val="visible"/>
                                      </p:to>
                                    </p:set>
                                    <p:animEffect transition="in" filter="fade">
                                      <p:cBhvr>
                                        <p:cTn id="136" dur="500"/>
                                        <p:tgtEl>
                                          <p:spTgt spid="5">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
                                            <p:txEl>
                                              <p:pRg st="2" end="2"/>
                                            </p:txEl>
                                          </p:spTgt>
                                        </p:tgtEl>
                                        <p:attrNameLst>
                                          <p:attrName>style.visibility</p:attrName>
                                        </p:attrNameLst>
                                      </p:cBhvr>
                                      <p:to>
                                        <p:strVal val="visible"/>
                                      </p:to>
                                    </p:set>
                                    <p:animEffect transition="in" filter="fade">
                                      <p:cBhvr>
                                        <p:cTn id="141" dur="500"/>
                                        <p:tgtEl>
                                          <p:spTgt spid="5">
                                            <p:txEl>
                                              <p:pRg st="2" end="2"/>
                                            </p:txEl>
                                          </p:spTgt>
                                        </p:tgtEl>
                                      </p:cBhvr>
                                    </p:animEffect>
                                  </p:childTnLst>
                                </p:cTn>
                              </p:par>
                              <p:par>
                                <p:cTn id="142" presetID="1" presetClass="entr" presetSubtype="0" fill="hold" nodeType="withEffect">
                                  <p:stCondLst>
                                    <p:cond delay="0"/>
                                  </p:stCondLst>
                                  <p:childTnLst>
                                    <p:set>
                                      <p:cBhvr>
                                        <p:cTn id="1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P spid="9" grpId="0" animBg="1"/>
      <p:bldP spid="10"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271C4F-9AFA-6E20-6402-D9407485F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C6743-E097-F522-68F5-77E71BFDEF70}"/>
              </a:ext>
            </a:extLst>
          </p:cNvPr>
          <p:cNvSpPr>
            <a:spLocks noGrp="1"/>
          </p:cNvSpPr>
          <p:nvPr>
            <p:ph type="ctrTitle"/>
          </p:nvPr>
        </p:nvSpPr>
        <p:spPr>
          <a:xfrm>
            <a:off x="517846" y="571499"/>
            <a:ext cx="10526074" cy="2423491"/>
          </a:xfrm>
        </p:spPr>
        <p:txBody>
          <a:bodyPr>
            <a:normAutofit/>
          </a:bodyPr>
          <a:lstStyle/>
          <a:p>
            <a:r>
              <a:rPr lang="en-US">
                <a:latin typeface="Arial Black" panose="020B0A04020102020204" pitchFamily="34" charset="0"/>
              </a:rPr>
              <a:t>Accountability Unlocked</a:t>
            </a:r>
            <a:endParaRPr lang="en-US" sz="9600">
              <a:latin typeface="Arial Black" panose="020B0A04020102020204" pitchFamily="34" charset="0"/>
            </a:endParaRPr>
          </a:p>
        </p:txBody>
      </p:sp>
      <p:sp>
        <p:nvSpPr>
          <p:cNvPr id="3" name="Subtitle 2">
            <a:extLst>
              <a:ext uri="{FF2B5EF4-FFF2-40B4-BE49-F238E27FC236}">
                <a16:creationId xmlns:a16="http://schemas.microsoft.com/office/drawing/2014/main" id="{F3188589-3318-DBE1-F5F6-376EDC39B717}"/>
              </a:ext>
            </a:extLst>
          </p:cNvPr>
          <p:cNvSpPr>
            <a:spLocks noGrp="1"/>
          </p:cNvSpPr>
          <p:nvPr>
            <p:ph type="subTitle" idx="1"/>
          </p:nvPr>
        </p:nvSpPr>
        <p:spPr>
          <a:xfrm>
            <a:off x="517846" y="2994990"/>
            <a:ext cx="10241594" cy="2048763"/>
          </a:xfrm>
        </p:spPr>
        <p:txBody>
          <a:bodyPr>
            <a:normAutofit/>
          </a:bodyPr>
          <a:lstStyle/>
          <a:p>
            <a:r>
              <a:rPr lang="en-US" sz="3200"/>
              <a:t>What Board Members Need to Know About Ds and Fs</a:t>
            </a:r>
          </a:p>
        </p:txBody>
      </p:sp>
      <p:sp>
        <p:nvSpPr>
          <p:cNvPr id="4" name="Text Placeholder 3">
            <a:extLst>
              <a:ext uri="{FF2B5EF4-FFF2-40B4-BE49-F238E27FC236}">
                <a16:creationId xmlns:a16="http://schemas.microsoft.com/office/drawing/2014/main" id="{CDD2A7FF-77A5-884D-87F8-EA95F11C6C77}"/>
              </a:ext>
            </a:extLst>
          </p:cNvPr>
          <p:cNvSpPr>
            <a:spLocks noGrp="1"/>
          </p:cNvSpPr>
          <p:nvPr>
            <p:ph type="body" idx="4294967295"/>
          </p:nvPr>
        </p:nvSpPr>
        <p:spPr>
          <a:xfrm>
            <a:off x="517846" y="4567581"/>
            <a:ext cx="11674154" cy="850900"/>
          </a:xfrm>
          <a:prstGeom prst="rect">
            <a:avLst/>
          </a:prstGeom>
        </p:spPr>
        <p:txBody>
          <a:bodyPr/>
          <a:lstStyle/>
          <a:p>
            <a:pPr marL="0" indent="0">
              <a:spcBef>
                <a:spcPts val="0"/>
              </a:spcBef>
              <a:buNone/>
            </a:pPr>
            <a:r>
              <a:rPr lang="en-US" sz="2800" b="1"/>
              <a:t>David Koempel</a:t>
            </a:r>
          </a:p>
          <a:p>
            <a:pPr marL="0" indent="0">
              <a:spcBef>
                <a:spcPts val="0"/>
              </a:spcBef>
              <a:buNone/>
            </a:pPr>
            <a:r>
              <a:rPr lang="en-US"/>
              <a:t>Senior Board Development Consultant | Board Development Services</a:t>
            </a:r>
          </a:p>
        </p:txBody>
      </p:sp>
    </p:spTree>
    <p:custDataLst>
      <p:tags r:id="rId1"/>
    </p:custDataLst>
    <p:extLst>
      <p:ext uri="{BB962C8B-B14F-4D97-AF65-F5344CB8AC3E}">
        <p14:creationId xmlns:p14="http://schemas.microsoft.com/office/powerpoint/2010/main" val="147632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 name="Title 3">
            <a:extLst>
              <a:ext uri="{FF2B5EF4-FFF2-40B4-BE49-F238E27FC236}">
                <a16:creationId xmlns:a16="http://schemas.microsoft.com/office/drawing/2014/main" id="{1D50AF79-D5D5-45A7-5443-26EDF37CDEBC}"/>
              </a:ext>
            </a:extLst>
          </p:cNvPr>
          <p:cNvSpPr>
            <a:spLocks noGrp="1"/>
          </p:cNvSpPr>
          <p:nvPr>
            <p:ph type="title"/>
          </p:nvPr>
        </p:nvSpPr>
        <p:spPr>
          <a:xfrm>
            <a:off x="533086" y="331225"/>
            <a:ext cx="10439400" cy="931863"/>
          </a:xfrm>
        </p:spPr>
        <p:txBody>
          <a:bodyPr>
            <a:normAutofit/>
          </a:bodyPr>
          <a:lstStyle/>
          <a:p>
            <a:r>
              <a:rPr lang="en-US" sz="4800"/>
              <a:t>Domain 3: Closing the Gaps</a:t>
            </a:r>
          </a:p>
        </p:txBody>
      </p:sp>
      <p:sp>
        <p:nvSpPr>
          <p:cNvPr id="432" name="Google Shape;432;g3bb46e28b82_0_2821"/>
          <p:cNvSpPr txBox="1">
            <a:spLocks noGrp="1"/>
          </p:cNvSpPr>
          <p:nvPr>
            <p:ph idx="1"/>
          </p:nvPr>
        </p:nvSpPr>
        <p:spPr>
          <a:xfrm>
            <a:off x="7863839" y="1082224"/>
            <a:ext cx="4057297" cy="4989663"/>
          </a:xfrm>
          <a:prstGeom prst="rect">
            <a:avLst/>
          </a:prstGeom>
          <a:solidFill>
            <a:schemeClr val="tx2"/>
          </a:solidFill>
          <a:ln>
            <a:noFill/>
          </a:ln>
        </p:spPr>
        <p:txBody>
          <a:bodyPr spcFirstLastPara="1" wrap="square" lIns="274320" tIns="91440" rIns="91425" bIns="45700" anchor="t" anchorCtr="0">
            <a:noAutofit/>
          </a:bodyPr>
          <a:lstStyle/>
          <a:p>
            <a:pPr marL="0" lvl="0" indent="0" algn="l" rtl="0">
              <a:lnSpc>
                <a:spcPct val="90000"/>
              </a:lnSpc>
              <a:spcBef>
                <a:spcPts val="0"/>
              </a:spcBef>
              <a:spcAft>
                <a:spcPts val="0"/>
              </a:spcAft>
              <a:buSzPts val="1800"/>
              <a:buNone/>
            </a:pPr>
            <a:r>
              <a:rPr lang="en-US" sz="2400">
                <a:solidFill>
                  <a:schemeClr val="bg1"/>
                </a:solidFill>
                <a:latin typeface="Franklin Gothic Heavy" panose="020B0903020102020204" pitchFamily="34" charset="0"/>
              </a:rPr>
              <a:t>Student Groups Evaluated and Reported</a:t>
            </a:r>
            <a:endParaRPr sz="2400">
              <a:solidFill>
                <a:schemeClr val="bg1"/>
              </a:solidFill>
              <a:latin typeface="Franklin Gothic Heavy" panose="020B0903020102020204" pitchFamily="34" charset="0"/>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All Students</a:t>
            </a:r>
            <a:endParaRPr>
              <a:solidFill>
                <a:schemeClr val="bg1"/>
              </a:solidFill>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Seven racial/ethnic groups</a:t>
            </a:r>
            <a:endParaRPr>
              <a:solidFill>
                <a:schemeClr val="bg1"/>
              </a:solidFill>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latin typeface="Franklin Gothic Heavy" panose="020B0903020102020204" pitchFamily="34" charset="0"/>
                <a:ea typeface="Calibri"/>
                <a:cs typeface="Calibri"/>
                <a:sym typeface="Calibri"/>
              </a:rPr>
              <a:t>Economically Disadvantaged**</a:t>
            </a:r>
            <a:endParaRPr>
              <a:solidFill>
                <a:schemeClr val="bg1"/>
              </a:solidFill>
              <a:latin typeface="Franklin Gothic Heavy" panose="020B0903020102020204" pitchFamily="34" charset="0"/>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latin typeface="Franklin Gothic Heavy" panose="020B0903020102020204" pitchFamily="34" charset="0"/>
                <a:ea typeface="Calibri"/>
                <a:cs typeface="Calibri"/>
                <a:sym typeface="Calibri"/>
              </a:rPr>
              <a:t>Current EB/EL**</a:t>
            </a:r>
            <a:endParaRPr>
              <a:solidFill>
                <a:schemeClr val="bg1"/>
              </a:solidFill>
              <a:latin typeface="Franklin Gothic Heavy" panose="020B0903020102020204" pitchFamily="34" charset="0"/>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latin typeface="Franklin Gothic Heavy" panose="020B0903020102020204" pitchFamily="34" charset="0"/>
                <a:ea typeface="Calibri"/>
                <a:cs typeface="Calibri"/>
                <a:sym typeface="Calibri"/>
              </a:rPr>
              <a:t>Current special education**</a:t>
            </a:r>
            <a:endParaRPr>
              <a:solidFill>
                <a:schemeClr val="bg1"/>
              </a:solidFill>
              <a:latin typeface="Franklin Gothic Heavy" panose="020B0903020102020204" pitchFamily="34" charset="0"/>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Former special education</a:t>
            </a:r>
            <a:endParaRPr>
              <a:solidFill>
                <a:schemeClr val="bg1"/>
              </a:solidFill>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Continuously enrolled</a:t>
            </a:r>
            <a:endParaRPr>
              <a:solidFill>
                <a:schemeClr val="bg1"/>
              </a:solidFill>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latin typeface="Franklin Gothic Heavy" panose="020B0903020102020204" pitchFamily="34" charset="0"/>
                <a:ea typeface="Calibri"/>
                <a:cs typeface="Calibri"/>
                <a:sym typeface="Calibri"/>
              </a:rPr>
              <a:t>Highly mobile**</a:t>
            </a:r>
            <a:endParaRPr>
              <a:solidFill>
                <a:schemeClr val="bg1"/>
              </a:solidFill>
              <a:latin typeface="Franklin Gothic Heavy" panose="020B0903020102020204" pitchFamily="34" charset="0"/>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Foster Care</a:t>
            </a:r>
            <a:endParaRPr>
              <a:solidFill>
                <a:schemeClr val="bg1"/>
              </a:solidFill>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Homeless</a:t>
            </a:r>
            <a:endParaRPr>
              <a:solidFill>
                <a:schemeClr val="bg1"/>
              </a:solidFill>
            </a:endParaRPr>
          </a:p>
          <a:p>
            <a:pPr marL="228600" lvl="0" indent="-228600" algn="l" rtl="0">
              <a:lnSpc>
                <a:spcPct val="90000"/>
              </a:lnSpc>
              <a:spcBef>
                <a:spcPts val="1000"/>
              </a:spcBef>
              <a:spcAft>
                <a:spcPts val="0"/>
              </a:spcAft>
              <a:buClr>
                <a:schemeClr val="bg1"/>
              </a:buClr>
              <a:buSzPts val="1800"/>
              <a:buChar char="•"/>
            </a:pPr>
            <a:r>
              <a:rPr lang="en-US" sz="1800">
                <a:solidFill>
                  <a:schemeClr val="bg1"/>
                </a:solidFill>
                <a:ea typeface="Calibri"/>
                <a:cs typeface="Calibri"/>
                <a:sym typeface="Calibri"/>
              </a:rPr>
              <a:t>Migrant</a:t>
            </a:r>
            <a:endParaRPr>
              <a:solidFill>
                <a:schemeClr val="bg1"/>
              </a:solidFill>
            </a:endParaRPr>
          </a:p>
          <a:p>
            <a:pPr marL="228600" lvl="0" indent="-114300" algn="l" rtl="0">
              <a:lnSpc>
                <a:spcPct val="90000"/>
              </a:lnSpc>
              <a:spcBef>
                <a:spcPts val="1000"/>
              </a:spcBef>
              <a:spcAft>
                <a:spcPts val="0"/>
              </a:spcAft>
              <a:buClr>
                <a:schemeClr val="accent2"/>
              </a:buClr>
              <a:buSzPts val="1800"/>
              <a:buNone/>
            </a:pPr>
            <a:endParaRPr sz="1800">
              <a:solidFill>
                <a:schemeClr val="bg1"/>
              </a:solidFill>
            </a:endParaRPr>
          </a:p>
        </p:txBody>
      </p:sp>
      <p:sp>
        <p:nvSpPr>
          <p:cNvPr id="434" name="Google Shape;434;g3bb46e28b82_0_2821"/>
          <p:cNvSpPr txBox="1"/>
          <p:nvPr/>
        </p:nvSpPr>
        <p:spPr>
          <a:xfrm>
            <a:off x="395926" y="1082224"/>
            <a:ext cx="7330754" cy="4631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93C10"/>
              </a:buClr>
              <a:buSzPts val="1800"/>
              <a:buFont typeface="Calibri"/>
              <a:buNone/>
            </a:pPr>
            <a:r>
              <a:rPr lang="en-US" sz="2400" b="1" i="0" u="none" strike="noStrike" cap="none">
                <a:solidFill>
                  <a:srgbClr val="0D6CB9"/>
                </a:solidFill>
                <a:latin typeface="+mj-lt"/>
                <a:ea typeface="Calibri"/>
                <a:cs typeface="Calibri"/>
                <a:sym typeface="Calibri"/>
              </a:rPr>
              <a:t>Academic Achievement </a:t>
            </a:r>
            <a:r>
              <a:rPr lang="en-US" sz="1800" b="0" i="0" u="none" strike="noStrike" cap="none">
                <a:solidFill>
                  <a:srgbClr val="000000"/>
                </a:solidFill>
                <a:ea typeface="Calibri"/>
                <a:cs typeface="Calibri"/>
                <a:sym typeface="Calibri"/>
              </a:rPr>
              <a:t>(EL, MS, HS)</a:t>
            </a:r>
            <a:endParaRPr/>
          </a:p>
          <a:p>
            <a:pPr marL="742950" marR="0" lvl="2" indent="-28575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STAAR RLA at Meets Grade Level</a:t>
            </a:r>
            <a:endParaRPr/>
          </a:p>
          <a:p>
            <a:pPr marL="742950" marR="0" lvl="2" indent="-28575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STAAR mathematics at Meets Grade Level</a:t>
            </a:r>
            <a:endParaRPr/>
          </a:p>
          <a:p>
            <a:pPr marL="0" marR="0" lvl="1" indent="0" algn="l" rtl="0">
              <a:lnSpc>
                <a:spcPct val="100000"/>
              </a:lnSpc>
              <a:spcBef>
                <a:spcPts val="600"/>
              </a:spcBef>
              <a:spcAft>
                <a:spcPts val="0"/>
              </a:spcAft>
              <a:buClr>
                <a:srgbClr val="D93C10"/>
              </a:buClr>
              <a:buSzPts val="1800"/>
              <a:buFont typeface="Calibri"/>
              <a:buNone/>
            </a:pPr>
            <a:r>
              <a:rPr lang="en-US" sz="2400" b="1">
                <a:solidFill>
                  <a:srgbClr val="0D6CB9"/>
                </a:solidFill>
                <a:latin typeface="+mj-lt"/>
                <a:ea typeface="Calibri"/>
                <a:cs typeface="Calibri"/>
                <a:sym typeface="Calibri"/>
              </a:rPr>
              <a:t>Growth</a:t>
            </a:r>
            <a:r>
              <a:rPr lang="en-US" sz="2000">
                <a:solidFill>
                  <a:srgbClr val="0D6CB9"/>
                </a:solidFill>
                <a:latin typeface="+mj-lt"/>
                <a:ea typeface="Calibri"/>
                <a:cs typeface="Calibri"/>
                <a:sym typeface="Calibri"/>
              </a:rPr>
              <a:t> </a:t>
            </a:r>
            <a:r>
              <a:rPr lang="en-US" sz="1800" b="0" i="0" u="none" strike="noStrike" cap="none">
                <a:solidFill>
                  <a:srgbClr val="000000"/>
                </a:solidFill>
                <a:ea typeface="Calibri"/>
                <a:cs typeface="Calibri"/>
                <a:sym typeface="Calibri"/>
              </a:rPr>
              <a:t>(EL, MS)</a:t>
            </a:r>
            <a:endParaRPr/>
          </a:p>
          <a:p>
            <a:pPr marL="742950" marR="0" lvl="2" indent="-28575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Growth RLA </a:t>
            </a:r>
            <a:endParaRPr/>
          </a:p>
          <a:p>
            <a:pPr marL="742950" marR="0" lvl="2" indent="-28575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Growth mathematics</a:t>
            </a:r>
            <a:endParaRPr sz="1800" b="1" i="0" u="none" strike="noStrike" cap="none">
              <a:solidFill>
                <a:srgbClr val="0D6CB9"/>
              </a:solidFill>
              <a:ea typeface="Calibri"/>
              <a:cs typeface="Calibri"/>
              <a:sym typeface="Calibri"/>
            </a:endParaRPr>
          </a:p>
          <a:p>
            <a:pPr marL="0" marR="0" lvl="1" indent="0" algn="l" rtl="0">
              <a:lnSpc>
                <a:spcPct val="100000"/>
              </a:lnSpc>
              <a:spcBef>
                <a:spcPts val="600"/>
              </a:spcBef>
              <a:spcAft>
                <a:spcPts val="0"/>
              </a:spcAft>
              <a:buClr>
                <a:srgbClr val="D93C10"/>
              </a:buClr>
              <a:buSzPts val="1800"/>
              <a:buFont typeface="Calibri"/>
              <a:buNone/>
            </a:pPr>
            <a:r>
              <a:rPr lang="en-US" sz="2400" b="1">
                <a:solidFill>
                  <a:srgbClr val="0D6CB9"/>
                </a:solidFill>
                <a:latin typeface="+mj-lt"/>
                <a:ea typeface="Calibri"/>
                <a:cs typeface="Calibri"/>
                <a:sym typeface="Calibri"/>
              </a:rPr>
              <a:t>Graduation Rate </a:t>
            </a:r>
            <a:r>
              <a:rPr lang="en-US" sz="1800" b="0" i="0" u="none" strike="noStrike" cap="none">
                <a:solidFill>
                  <a:srgbClr val="000000"/>
                </a:solidFill>
                <a:ea typeface="Calibri"/>
                <a:cs typeface="Calibri"/>
                <a:sym typeface="Calibri"/>
              </a:rPr>
              <a:t>(HS)</a:t>
            </a:r>
            <a:endParaRPr/>
          </a:p>
          <a:p>
            <a:pPr marL="742950" marR="0" lvl="2" indent="-28575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4-year federal graduation rate</a:t>
            </a:r>
            <a:endParaRPr/>
          </a:p>
          <a:p>
            <a:pPr marL="0" marR="0" lvl="0" indent="0" algn="l" rtl="0">
              <a:lnSpc>
                <a:spcPct val="100000"/>
              </a:lnSpc>
              <a:spcBef>
                <a:spcPts val="600"/>
              </a:spcBef>
              <a:spcAft>
                <a:spcPts val="0"/>
              </a:spcAft>
              <a:buClr>
                <a:srgbClr val="D93C10"/>
              </a:buClr>
              <a:buSzPts val="1800"/>
              <a:buFont typeface="Calibri"/>
              <a:buNone/>
            </a:pPr>
            <a:r>
              <a:rPr lang="en-US" sz="2200" b="1">
                <a:solidFill>
                  <a:srgbClr val="0D6CB9"/>
                </a:solidFill>
                <a:latin typeface="+mj-lt"/>
                <a:ea typeface="Calibri"/>
                <a:cs typeface="Calibri"/>
                <a:sym typeface="Calibri"/>
              </a:rPr>
              <a:t>Progress to English Language Proficiency </a:t>
            </a:r>
            <a:r>
              <a:rPr lang="en-US" sz="1800" b="0" i="0" u="none" strike="noStrike" cap="none">
                <a:solidFill>
                  <a:srgbClr val="000000"/>
                </a:solidFill>
                <a:ea typeface="Calibri"/>
                <a:cs typeface="Calibri"/>
                <a:sym typeface="Calibri"/>
              </a:rPr>
              <a:t>(EL, MS, HS)</a:t>
            </a:r>
            <a:endParaRPr/>
          </a:p>
          <a:p>
            <a:pPr marL="0" marR="0" lvl="2" indent="0" algn="l" rtl="0">
              <a:lnSpc>
                <a:spcPct val="100000"/>
              </a:lnSpc>
              <a:spcBef>
                <a:spcPts val="600"/>
              </a:spcBef>
              <a:spcAft>
                <a:spcPts val="0"/>
              </a:spcAft>
              <a:buClr>
                <a:srgbClr val="D93C10"/>
              </a:buClr>
              <a:buSzPts val="1800"/>
              <a:buFont typeface="Calibri"/>
              <a:buNone/>
            </a:pPr>
            <a:r>
              <a:rPr lang="en-US" sz="2200" b="1">
                <a:solidFill>
                  <a:srgbClr val="0D6CB9"/>
                </a:solidFill>
                <a:latin typeface="+mj-lt"/>
                <a:ea typeface="Calibri"/>
                <a:cs typeface="Calibri"/>
                <a:sym typeface="Calibri"/>
              </a:rPr>
              <a:t>School Quality/Student Success (SQSS)</a:t>
            </a:r>
            <a:endParaRPr sz="2200" b="1">
              <a:solidFill>
                <a:srgbClr val="0D6CB9"/>
              </a:solidFill>
              <a:latin typeface="+mj-lt"/>
              <a:ea typeface="Calibri"/>
              <a:cs typeface="Calibri"/>
            </a:endParaRPr>
          </a:p>
          <a:p>
            <a:pPr marL="800100" marR="0" lvl="3" indent="-34290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SQSS: STAAR (All subjects, all performance levels) (EL, MS)</a:t>
            </a:r>
            <a:endParaRPr/>
          </a:p>
          <a:p>
            <a:pPr marL="800100" marR="0" lvl="3" indent="-342900" algn="l" rtl="0">
              <a:lnSpc>
                <a:spcPct val="100000"/>
              </a:lnSpc>
              <a:spcBef>
                <a:spcPts val="600"/>
              </a:spcBef>
              <a:spcAft>
                <a:spcPts val="0"/>
              </a:spcAft>
              <a:buClr>
                <a:srgbClr val="D93C10"/>
              </a:buClr>
              <a:buSzPts val="1800"/>
              <a:buFont typeface="Noto Sans Symbols"/>
              <a:buChar char="▪"/>
            </a:pPr>
            <a:r>
              <a:rPr lang="en-US" sz="1800" b="0" i="0" u="none" strike="noStrike" cap="none">
                <a:solidFill>
                  <a:srgbClr val="000000"/>
                </a:solidFill>
                <a:ea typeface="Calibri"/>
                <a:cs typeface="Calibri"/>
                <a:sym typeface="Calibri"/>
              </a:rPr>
              <a:t>CCMR (HS)</a:t>
            </a:r>
            <a:endParaRPr/>
          </a:p>
        </p:txBody>
      </p:sp>
      <p:sp>
        <p:nvSpPr>
          <p:cNvPr id="435" name="Google Shape;435;g3bb46e28b82_0_2821" hidden="1"/>
          <p:cNvSpPr txBox="1"/>
          <p:nvPr/>
        </p:nvSpPr>
        <p:spPr>
          <a:xfrm>
            <a:off x="2313267" y="6188075"/>
            <a:ext cx="10488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ea typeface="Calibri"/>
                <a:cs typeface="Calibri"/>
                <a:sym typeface="Calibri"/>
              </a:rPr>
              <a:t>While 18 student groups may be evaluated and reported, </a:t>
            </a:r>
            <a:r>
              <a:rPr lang="en-US" sz="1600" b="1">
                <a:solidFill>
                  <a:schemeClr val="tx2"/>
                </a:solidFill>
                <a:latin typeface="+mj-lt"/>
                <a:ea typeface="Calibri"/>
                <a:cs typeface="Calibri"/>
                <a:sym typeface="Calibri"/>
              </a:rPr>
              <a:t>ratings are based upon 4 Super Groups**</a:t>
            </a:r>
            <a:endParaRPr sz="1200" b="1">
              <a:solidFill>
                <a:schemeClr val="tx2"/>
              </a:solidFill>
              <a:latin typeface="+mj-lt"/>
            </a:endParaRPr>
          </a:p>
        </p:txBody>
      </p:sp>
      <p:pic>
        <p:nvPicPr>
          <p:cNvPr id="2" name="Graphic 1" descr="Camera with solid fill">
            <a:extLst>
              <a:ext uri="{FF2B5EF4-FFF2-40B4-BE49-F238E27FC236}">
                <a16:creationId xmlns:a16="http://schemas.microsoft.com/office/drawing/2014/main" id="{627DE432-793A-8AFA-A2D3-AFD94DB49E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266355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3bb46e28b82_0_3014" hidden="1"/>
          <p:cNvSpPr txBox="1">
            <a:spLocks noGrp="1"/>
          </p:cNvSpPr>
          <p:nvPr>
            <p:ph type="title" idx="4294967295"/>
          </p:nvPr>
        </p:nvSpPr>
        <p:spPr>
          <a:xfrm>
            <a:off x="0" y="47625"/>
            <a:ext cx="11237913" cy="13382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Calibri"/>
              <a:buNone/>
            </a:pPr>
            <a:r>
              <a:rPr lang="en-US" sz="3160" b="1"/>
              <a:t>How are we ensuring that ALL students are receiving a high-quality education in our district?</a:t>
            </a:r>
            <a:endParaRPr sz="3160"/>
          </a:p>
        </p:txBody>
      </p:sp>
      <p:pic>
        <p:nvPicPr>
          <p:cNvPr id="455" name="Google Shape;455;g3bb46e28b82_0_3014" descr="A screenshot of a computer&#10;&#10;AI-generated content may be incorrect."/>
          <p:cNvPicPr preferRelativeResize="0"/>
          <p:nvPr/>
        </p:nvPicPr>
        <p:blipFill rotWithShape="1">
          <a:blip r:embed="rId4">
            <a:alphaModFix/>
          </a:blip>
          <a:srcRect/>
          <a:stretch/>
        </p:blipFill>
        <p:spPr>
          <a:xfrm>
            <a:off x="425349" y="455795"/>
            <a:ext cx="11341301" cy="5058593"/>
          </a:xfrm>
          <a:prstGeom prst="rect">
            <a:avLst/>
          </a:prstGeom>
          <a:noFill/>
          <a:ln>
            <a:noFill/>
          </a:ln>
          <a:effectLst>
            <a:outerShdw blurRad="292100" dist="139700" dir="2700000" algn="tl" rotWithShape="0">
              <a:srgbClr val="333333">
                <a:alpha val="64709"/>
              </a:srgbClr>
            </a:outerShdw>
          </a:effectLst>
        </p:spPr>
      </p:pic>
    </p:spTree>
    <p:custDataLst>
      <p:tags r:id="rId1"/>
    </p:custDataLst>
    <p:extLst>
      <p:ext uri="{BB962C8B-B14F-4D97-AF65-F5344CB8AC3E}">
        <p14:creationId xmlns:p14="http://schemas.microsoft.com/office/powerpoint/2010/main" val="285098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bb46e28b82_0_1530"/>
          <p:cNvSpPr/>
          <p:nvPr/>
        </p:nvSpPr>
        <p:spPr>
          <a:xfrm>
            <a:off x="8126465" y="1969770"/>
            <a:ext cx="1674900" cy="3501600"/>
          </a:xfrm>
          <a:prstGeom prst="rect">
            <a:avLst/>
          </a:prstGeom>
          <a:solidFill>
            <a:srgbClr val="2683C6">
              <a:alpha val="49800"/>
            </a:srgbClr>
          </a:solidFill>
          <a:ln w="15875" cap="flat" cmpd="sng">
            <a:solidFill>
              <a:srgbClr val="147EA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p:txBody>
      </p:sp>
      <p:sp>
        <p:nvSpPr>
          <p:cNvPr id="261" name="Google Shape;261;g3bb46e28b82_0_1530"/>
          <p:cNvSpPr/>
          <p:nvPr/>
        </p:nvSpPr>
        <p:spPr>
          <a:xfrm>
            <a:off x="8221278" y="3843808"/>
            <a:ext cx="1492958" cy="1418980"/>
          </a:xfrm>
          <a:prstGeom prst="rect">
            <a:avLst/>
          </a:prstGeom>
          <a:solidFill>
            <a:srgbClr val="FFFFFF"/>
          </a:solidFill>
          <a:ln w="15875" cap="flat" cmpd="sng">
            <a:solidFill>
              <a:srgbClr val="147EA6"/>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chemeClr val="accent4"/>
              </a:buClr>
              <a:buSzPts val="1600"/>
              <a:buFont typeface="Calibri"/>
              <a:buNone/>
            </a:pPr>
            <a:r>
              <a:rPr lang="en-US" sz="2000" i="0" u="none" strike="noStrike" cap="none">
                <a:solidFill>
                  <a:srgbClr val="007CC2"/>
                </a:solidFill>
                <a:latin typeface="+mj-lt"/>
                <a:ea typeface="Calibri"/>
                <a:cs typeface="Calibri"/>
                <a:sym typeface="Calibri"/>
              </a:rPr>
              <a:t>Closing </a:t>
            </a:r>
            <a:endParaRPr sz="2000">
              <a:solidFill>
                <a:srgbClr val="007CC2"/>
              </a:solidFill>
              <a:latin typeface="+mj-lt"/>
            </a:endParaRPr>
          </a:p>
          <a:p>
            <a:pPr marL="0" marR="0" lvl="0" indent="0" algn="ctr" rtl="0">
              <a:lnSpc>
                <a:spcPct val="90000"/>
              </a:lnSpc>
              <a:spcBef>
                <a:spcPts val="0"/>
              </a:spcBef>
              <a:spcAft>
                <a:spcPts val="0"/>
              </a:spcAft>
              <a:buClr>
                <a:schemeClr val="accent4"/>
              </a:buClr>
              <a:buSzPts val="1600"/>
              <a:buFont typeface="Calibri"/>
              <a:buNone/>
            </a:pPr>
            <a:r>
              <a:rPr lang="en-US" sz="2000" i="0" u="none" strike="noStrike" cap="none">
                <a:solidFill>
                  <a:srgbClr val="007CC2"/>
                </a:solidFill>
                <a:latin typeface="+mj-lt"/>
                <a:ea typeface="Calibri"/>
                <a:cs typeface="Calibri"/>
                <a:sym typeface="Calibri"/>
              </a:rPr>
              <a:t>The Gaps</a:t>
            </a:r>
            <a:endParaRPr sz="2000">
              <a:solidFill>
                <a:srgbClr val="007CC2"/>
              </a:solidFill>
              <a:latin typeface="+mj-lt"/>
            </a:endParaRPr>
          </a:p>
          <a:p>
            <a:pPr marL="0" marR="0" lvl="0" indent="0" algn="ctr" rtl="0">
              <a:spcBef>
                <a:spcPts val="0"/>
              </a:spcBef>
              <a:spcAft>
                <a:spcPts val="0"/>
              </a:spcAft>
              <a:buNone/>
            </a:pPr>
            <a:r>
              <a:rPr lang="en-US" sz="1600">
                <a:solidFill>
                  <a:srgbClr val="007CC2"/>
                </a:solidFill>
                <a:ea typeface="Arial"/>
                <a:cs typeface="Arial"/>
                <a:sym typeface="Arial"/>
              </a:rPr>
              <a:t>How different</a:t>
            </a:r>
            <a:br>
              <a:rPr lang="en-US" sz="1600">
                <a:solidFill>
                  <a:srgbClr val="007CC2"/>
                </a:solidFill>
                <a:ea typeface="Arial"/>
                <a:cs typeface="Arial"/>
                <a:sym typeface="Arial"/>
              </a:rPr>
            </a:br>
            <a:r>
              <a:rPr lang="en-US" sz="1600">
                <a:solidFill>
                  <a:srgbClr val="007CC2"/>
                </a:solidFill>
                <a:ea typeface="Arial"/>
                <a:cs typeface="Arial"/>
                <a:sym typeface="Arial"/>
              </a:rPr>
              <a:t>student groups are performing</a:t>
            </a:r>
            <a:r>
              <a:rPr lang="en-US" sz="1600">
                <a:solidFill>
                  <a:srgbClr val="56575A"/>
                </a:solidFill>
                <a:ea typeface="Arial"/>
                <a:cs typeface="Arial"/>
                <a:sym typeface="Arial"/>
              </a:rPr>
              <a:t> </a:t>
            </a:r>
            <a:endParaRPr sz="1600">
              <a:solidFill>
                <a:srgbClr val="56575A"/>
              </a:solidFill>
              <a:ea typeface="Arial"/>
              <a:cs typeface="Arial"/>
              <a:sym typeface="Arial"/>
            </a:endParaRPr>
          </a:p>
        </p:txBody>
      </p:sp>
      <p:sp>
        <p:nvSpPr>
          <p:cNvPr id="262" name="Google Shape;262;g3bb46e28b82_0_1530"/>
          <p:cNvSpPr/>
          <p:nvPr/>
        </p:nvSpPr>
        <p:spPr>
          <a:xfrm>
            <a:off x="3496774" y="1969770"/>
            <a:ext cx="4155600" cy="3501600"/>
          </a:xfrm>
          <a:prstGeom prst="rect">
            <a:avLst/>
          </a:prstGeom>
          <a:solidFill>
            <a:srgbClr val="2683C6">
              <a:alpha val="49800"/>
            </a:srgbClr>
          </a:solidFill>
          <a:ln w="15875" cap="flat" cmpd="sng">
            <a:solidFill>
              <a:srgbClr val="147EA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p:txBody>
      </p:sp>
      <p:sp>
        <p:nvSpPr>
          <p:cNvPr id="263" name="Google Shape;263;g3bb46e28b82_0_1530"/>
          <p:cNvSpPr/>
          <p:nvPr/>
        </p:nvSpPr>
        <p:spPr>
          <a:xfrm>
            <a:off x="3703618" y="2035169"/>
            <a:ext cx="3746700" cy="1001400"/>
          </a:xfrm>
          <a:prstGeom prst="rect">
            <a:avLst/>
          </a:prstGeom>
          <a:solidFill>
            <a:srgbClr val="FFFFFF"/>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600"/>
              <a:buFont typeface="Calibri"/>
              <a:buNone/>
            </a:pPr>
            <a:r>
              <a:rPr lang="en-US" sz="2000" i="0" u="none" strike="noStrike" cap="none">
                <a:solidFill>
                  <a:schemeClr val="dk2"/>
                </a:solidFill>
                <a:latin typeface="+mj-lt"/>
                <a:ea typeface="Calibri"/>
                <a:cs typeface="Calibri"/>
                <a:sym typeface="Calibri"/>
              </a:rPr>
              <a:t>School Progress</a:t>
            </a:r>
            <a:endParaRPr sz="2400">
              <a:latin typeface="+mj-lt"/>
            </a:endParaRPr>
          </a:p>
          <a:p>
            <a:pPr marL="0" marR="0" lvl="0" indent="0" algn="ctr" rtl="0">
              <a:spcBef>
                <a:spcPts val="0"/>
              </a:spcBef>
              <a:spcAft>
                <a:spcPts val="0"/>
              </a:spcAft>
              <a:buNone/>
            </a:pPr>
            <a:r>
              <a:rPr lang="en-US" sz="1600">
                <a:solidFill>
                  <a:srgbClr val="56575A"/>
                </a:solidFill>
                <a:ea typeface="Arial"/>
                <a:cs typeface="Arial"/>
                <a:sym typeface="Arial"/>
              </a:rPr>
              <a:t>How far students have come or how campuses have done compared to similar comparison groups</a:t>
            </a:r>
            <a:endParaRPr/>
          </a:p>
        </p:txBody>
      </p:sp>
      <p:sp>
        <p:nvSpPr>
          <p:cNvPr id="264" name="Google Shape;264;g3bb46e28b82_0_1530"/>
          <p:cNvSpPr/>
          <p:nvPr/>
        </p:nvSpPr>
        <p:spPr>
          <a:xfrm>
            <a:off x="295545" y="1969770"/>
            <a:ext cx="1998300" cy="3501600"/>
          </a:xfrm>
          <a:prstGeom prst="rect">
            <a:avLst/>
          </a:prstGeom>
          <a:solidFill>
            <a:srgbClr val="2683C6">
              <a:alpha val="49800"/>
            </a:srgbClr>
          </a:solidFill>
          <a:ln w="15875" cap="flat" cmpd="sng">
            <a:solidFill>
              <a:srgbClr val="147EA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800"/>
              <a:buFont typeface="Calibri"/>
              <a:buNone/>
            </a:pPr>
            <a:endParaRPr sz="2800" b="1" i="0" u="none" strike="noStrike" cap="none">
              <a:solidFill>
                <a:srgbClr val="FFFFFF"/>
              </a:solidFill>
              <a:latin typeface="Century Gothic"/>
              <a:ea typeface="Century Gothic"/>
              <a:cs typeface="Century Gothic"/>
              <a:sym typeface="Century Gothic"/>
            </a:endParaRPr>
          </a:p>
        </p:txBody>
      </p:sp>
      <p:sp>
        <p:nvSpPr>
          <p:cNvPr id="265" name="Google Shape;265;g3bb46e28b82_0_1530"/>
          <p:cNvSpPr/>
          <p:nvPr/>
        </p:nvSpPr>
        <p:spPr>
          <a:xfrm>
            <a:off x="508803" y="3843770"/>
            <a:ext cx="1650371" cy="1147500"/>
          </a:xfrm>
          <a:prstGeom prst="rect">
            <a:avLst/>
          </a:prstGeom>
          <a:solidFill>
            <a:srgbClr val="FFFFFF"/>
          </a:solidFill>
          <a:ln w="15875" cap="flat" cmpd="sng">
            <a:solidFill>
              <a:srgbClr val="147EA6"/>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11578F"/>
              </a:buClr>
              <a:buSzPts val="1600"/>
              <a:buFont typeface="Calibri"/>
              <a:buNone/>
            </a:pPr>
            <a:r>
              <a:rPr lang="en-US" sz="2000" i="0" u="none" strike="noStrike" cap="none">
                <a:solidFill>
                  <a:srgbClr val="11578F"/>
                </a:solidFill>
                <a:latin typeface="+mj-lt"/>
                <a:ea typeface="Calibri"/>
                <a:cs typeface="Calibri"/>
                <a:sym typeface="Calibri"/>
              </a:rPr>
              <a:t>Student Achievement</a:t>
            </a:r>
            <a:endParaRPr sz="2000">
              <a:latin typeface="+mj-lt"/>
            </a:endParaRPr>
          </a:p>
          <a:p>
            <a:pPr marL="0" marR="0" lvl="0" indent="0" algn="ctr" rtl="0">
              <a:spcBef>
                <a:spcPts val="0"/>
              </a:spcBef>
              <a:spcAft>
                <a:spcPts val="0"/>
              </a:spcAft>
              <a:buNone/>
            </a:pPr>
            <a:r>
              <a:rPr lang="en-US" sz="1600">
                <a:solidFill>
                  <a:srgbClr val="007CC2"/>
                </a:solidFill>
                <a:ea typeface="Arial"/>
                <a:cs typeface="Arial"/>
                <a:sym typeface="Arial"/>
              </a:rPr>
              <a:t>What students know and can do </a:t>
            </a:r>
            <a:endParaRPr sz="2000">
              <a:solidFill>
                <a:srgbClr val="007CC2"/>
              </a:solidFill>
            </a:endParaRPr>
          </a:p>
        </p:txBody>
      </p:sp>
      <p:sp>
        <p:nvSpPr>
          <p:cNvPr id="266" name="Google Shape;266;g3bb46e28b82_0_1530"/>
          <p:cNvSpPr/>
          <p:nvPr/>
        </p:nvSpPr>
        <p:spPr>
          <a:xfrm>
            <a:off x="296214" y="1305939"/>
            <a:ext cx="7356000" cy="53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800" i="0" u="none" strike="noStrike" cap="none">
                <a:solidFill>
                  <a:schemeClr val="bg1"/>
                </a:solidFill>
                <a:latin typeface="+mj-lt"/>
                <a:ea typeface="Calibri"/>
                <a:cs typeface="Calibri"/>
                <a:sym typeface="Calibri"/>
              </a:rPr>
              <a:t>Better of Achievement or Progress: 70%</a:t>
            </a:r>
            <a:endParaRPr sz="2400">
              <a:solidFill>
                <a:schemeClr val="bg1"/>
              </a:solidFill>
              <a:latin typeface="+mj-lt"/>
            </a:endParaRPr>
          </a:p>
        </p:txBody>
      </p:sp>
      <p:sp>
        <p:nvSpPr>
          <p:cNvPr id="267" name="Google Shape;267;g3bb46e28b82_0_1530"/>
          <p:cNvSpPr/>
          <p:nvPr/>
        </p:nvSpPr>
        <p:spPr>
          <a:xfrm>
            <a:off x="8126465" y="1305940"/>
            <a:ext cx="1674900" cy="53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800" i="0" u="none" strike="noStrike" cap="none">
                <a:solidFill>
                  <a:schemeClr val="bg1"/>
                </a:solidFill>
                <a:latin typeface="+mj-lt"/>
                <a:ea typeface="Calibri"/>
                <a:cs typeface="Calibri"/>
                <a:sym typeface="Calibri"/>
              </a:rPr>
              <a:t>30% </a:t>
            </a:r>
            <a:endParaRPr sz="2400">
              <a:solidFill>
                <a:schemeClr val="bg1"/>
              </a:solidFill>
              <a:latin typeface="+mj-lt"/>
            </a:endParaRPr>
          </a:p>
        </p:txBody>
      </p:sp>
      <p:sp>
        <p:nvSpPr>
          <p:cNvPr id="269" name="Google Shape;269;g3bb46e28b82_0_1530"/>
          <p:cNvSpPr txBox="1"/>
          <p:nvPr/>
        </p:nvSpPr>
        <p:spPr>
          <a:xfrm>
            <a:off x="8610600" y="6510999"/>
            <a:ext cx="2743200" cy="192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rgbClr val="FFFFFF"/>
                </a:solidFill>
                <a:latin typeface="Calibri"/>
                <a:ea typeface="Calibri"/>
                <a:cs typeface="Calibri"/>
                <a:sym typeface="Calibri"/>
              </a:rPr>
              <a:t>22</a:t>
            </a:fld>
            <a:endParaRPr sz="1200">
              <a:solidFill>
                <a:srgbClr val="FFFFFF"/>
              </a:solidFill>
              <a:latin typeface="Calibri"/>
              <a:ea typeface="Calibri"/>
              <a:cs typeface="Calibri"/>
              <a:sym typeface="Calibri"/>
            </a:endParaRPr>
          </a:p>
        </p:txBody>
      </p:sp>
      <p:sp>
        <p:nvSpPr>
          <p:cNvPr id="270" name="Google Shape;270;g3bb46e28b82_0_1530"/>
          <p:cNvSpPr/>
          <p:nvPr/>
        </p:nvSpPr>
        <p:spPr>
          <a:xfrm>
            <a:off x="3703618" y="3748066"/>
            <a:ext cx="1299900" cy="1580700"/>
          </a:xfrm>
          <a:prstGeom prst="rect">
            <a:avLst/>
          </a:prstGeom>
          <a:solidFill>
            <a:srgbClr val="FFFFFF"/>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2683C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1600"/>
              <a:buFont typeface="Calibri"/>
              <a:buNone/>
            </a:pPr>
            <a:endParaRPr sz="1600" b="1">
              <a:solidFill>
                <a:srgbClr val="2683C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chemeClr val="dk2"/>
              </a:buClr>
              <a:buSzPts val="1400"/>
              <a:buFont typeface="Calibri"/>
              <a:buNone/>
            </a:pPr>
            <a:r>
              <a:rPr lang="en-US" sz="2000" i="0" u="none" strike="noStrike" cap="none">
                <a:solidFill>
                  <a:schemeClr val="dk2"/>
                </a:solidFill>
                <a:latin typeface="+mj-lt"/>
                <a:ea typeface="Calibri"/>
                <a:cs typeface="Calibri"/>
                <a:sym typeface="Calibri"/>
              </a:rPr>
              <a:t>Academic Growth</a:t>
            </a:r>
            <a:endParaRPr sz="2000">
              <a:latin typeface="+mj-lt"/>
            </a:endParaRPr>
          </a:p>
        </p:txBody>
      </p:sp>
      <p:sp>
        <p:nvSpPr>
          <p:cNvPr id="271" name="Google Shape;271;g3bb46e28b82_0_1530"/>
          <p:cNvSpPr/>
          <p:nvPr/>
        </p:nvSpPr>
        <p:spPr>
          <a:xfrm>
            <a:off x="5984516" y="3721843"/>
            <a:ext cx="1485443" cy="1580700"/>
          </a:xfrm>
          <a:prstGeom prst="rect">
            <a:avLst/>
          </a:prstGeom>
          <a:solidFill>
            <a:srgbClr val="FFFFFF"/>
          </a:solidFill>
          <a:ln w="15875" cap="flat" cmpd="sng">
            <a:solidFill>
              <a:srgbClr val="147EA6"/>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2683C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1600"/>
              <a:buFont typeface="Calibri"/>
              <a:buNone/>
            </a:pPr>
            <a:endParaRPr sz="1600" b="1">
              <a:solidFill>
                <a:srgbClr val="2683C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2683C6"/>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2"/>
              </a:buClr>
              <a:buSzPts val="1400"/>
              <a:buFont typeface="Calibri"/>
              <a:buNone/>
            </a:pPr>
            <a:r>
              <a:rPr lang="en-US" sz="2000" i="0" u="none" strike="noStrike" cap="none">
                <a:solidFill>
                  <a:schemeClr val="dk2"/>
                </a:solidFill>
                <a:latin typeface="+mj-lt"/>
                <a:ea typeface="Calibri"/>
                <a:cs typeface="Calibri"/>
                <a:sym typeface="Calibri"/>
              </a:rPr>
              <a:t>Relative Performance</a:t>
            </a:r>
            <a:endParaRPr sz="2000">
              <a:latin typeface="+mj-lt"/>
            </a:endParaRPr>
          </a:p>
        </p:txBody>
      </p:sp>
      <p:sp>
        <p:nvSpPr>
          <p:cNvPr id="272" name="Google Shape;272;g3bb46e28b82_0_1530"/>
          <p:cNvSpPr/>
          <p:nvPr/>
        </p:nvSpPr>
        <p:spPr>
          <a:xfrm>
            <a:off x="3703618" y="3123211"/>
            <a:ext cx="3730500" cy="488700"/>
          </a:xfrm>
          <a:prstGeom prst="rect">
            <a:avLst/>
          </a:prstGeom>
          <a:solidFill>
            <a:srgbClr val="278143"/>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000" i="0" u="none" strike="noStrike" cap="none" dirty="0">
                <a:solidFill>
                  <a:schemeClr val="lt1"/>
                </a:solidFill>
                <a:latin typeface="+mj-lt"/>
                <a:ea typeface="Calibri"/>
                <a:cs typeface="Calibri"/>
                <a:sym typeface="Calibri"/>
              </a:rPr>
              <a:t>Better of Growth or </a:t>
            </a:r>
            <a:endParaRPr sz="2000" dirty="0">
              <a:latin typeface="+mj-lt"/>
            </a:endParaRPr>
          </a:p>
          <a:p>
            <a:pPr marL="0" marR="0" lvl="0" indent="0" algn="ctr" rtl="0">
              <a:lnSpc>
                <a:spcPct val="90000"/>
              </a:lnSpc>
              <a:spcBef>
                <a:spcPts val="0"/>
              </a:spcBef>
              <a:spcAft>
                <a:spcPts val="0"/>
              </a:spcAft>
              <a:buClr>
                <a:schemeClr val="lt1"/>
              </a:buClr>
              <a:buSzPts val="1400"/>
              <a:buFont typeface="Calibri"/>
              <a:buNone/>
            </a:pPr>
            <a:r>
              <a:rPr lang="en-US" sz="2000" i="0" u="none" strike="noStrike" cap="none" dirty="0">
                <a:solidFill>
                  <a:schemeClr val="lt1"/>
                </a:solidFill>
                <a:latin typeface="+mj-lt"/>
                <a:ea typeface="Calibri"/>
                <a:cs typeface="Calibri"/>
                <a:sym typeface="Calibri"/>
              </a:rPr>
              <a:t>Relative Performance</a:t>
            </a:r>
            <a:endParaRPr sz="2000" dirty="0">
              <a:latin typeface="+mj-lt"/>
            </a:endParaRPr>
          </a:p>
        </p:txBody>
      </p:sp>
      <p:pic>
        <p:nvPicPr>
          <p:cNvPr id="273" name="Google Shape;273;g3bb46e28b82_0_1530" descr="Ribbon with solid fill"/>
          <p:cNvPicPr preferRelativeResize="0"/>
          <p:nvPr/>
        </p:nvPicPr>
        <p:blipFill rotWithShape="1">
          <a:blip r:embed="rId4">
            <a:alphaModFix/>
          </a:blip>
          <a:srcRect/>
          <a:stretch/>
        </p:blipFill>
        <p:spPr>
          <a:xfrm>
            <a:off x="599413" y="2209558"/>
            <a:ext cx="1390681" cy="1390681"/>
          </a:xfrm>
          <a:prstGeom prst="rect">
            <a:avLst/>
          </a:prstGeom>
          <a:noFill/>
          <a:ln>
            <a:noFill/>
          </a:ln>
        </p:spPr>
      </p:pic>
      <p:pic>
        <p:nvPicPr>
          <p:cNvPr id="274" name="Google Shape;274;g3bb46e28b82_0_1530" descr="Bar graph with upward trend with solid fill"/>
          <p:cNvPicPr preferRelativeResize="0"/>
          <p:nvPr/>
        </p:nvPicPr>
        <p:blipFill rotWithShape="1">
          <a:blip r:embed="rId5">
            <a:alphaModFix/>
          </a:blip>
          <a:srcRect/>
          <a:stretch/>
        </p:blipFill>
        <p:spPr>
          <a:xfrm>
            <a:off x="3839476" y="3810157"/>
            <a:ext cx="985420" cy="985420"/>
          </a:xfrm>
          <a:prstGeom prst="rect">
            <a:avLst/>
          </a:prstGeom>
          <a:noFill/>
          <a:ln>
            <a:noFill/>
          </a:ln>
        </p:spPr>
      </p:pic>
      <p:pic>
        <p:nvPicPr>
          <p:cNvPr id="275" name="Google Shape;275;g3bb46e28b82_0_1530" descr="Group with solid fill"/>
          <p:cNvPicPr preferRelativeResize="0"/>
          <p:nvPr/>
        </p:nvPicPr>
        <p:blipFill rotWithShape="1">
          <a:blip r:embed="rId6">
            <a:alphaModFix/>
          </a:blip>
          <a:srcRect/>
          <a:stretch/>
        </p:blipFill>
        <p:spPr>
          <a:xfrm>
            <a:off x="6213838" y="3804077"/>
            <a:ext cx="997549" cy="997549"/>
          </a:xfrm>
          <a:prstGeom prst="rect">
            <a:avLst/>
          </a:prstGeom>
          <a:noFill/>
          <a:ln>
            <a:noFill/>
          </a:ln>
        </p:spPr>
      </p:pic>
      <p:sp>
        <p:nvSpPr>
          <p:cNvPr id="276" name="Google Shape;276;g3bb46e28b82_0_1530"/>
          <p:cNvSpPr txBox="1">
            <a:spLocks noGrp="1"/>
          </p:cNvSpPr>
          <p:nvPr>
            <p:ph type="title"/>
          </p:nvPr>
        </p:nvSpPr>
        <p:spPr>
          <a:xfrm>
            <a:off x="584903" y="374077"/>
            <a:ext cx="10364098" cy="9318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a:t>Calculating Overall A-F Ratings</a:t>
            </a:r>
            <a:endParaRPr/>
          </a:p>
        </p:txBody>
      </p:sp>
      <p:sp>
        <p:nvSpPr>
          <p:cNvPr id="277" name="Google Shape;277;g3bb46e28b82_0_1530"/>
          <p:cNvSpPr txBox="1"/>
          <p:nvPr/>
        </p:nvSpPr>
        <p:spPr>
          <a:xfrm>
            <a:off x="6985041" y="3255234"/>
            <a:ext cx="1846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7F7F7F"/>
                </a:solidFill>
                <a:latin typeface="Arial"/>
                <a:ea typeface="Arial"/>
                <a:cs typeface="Arial"/>
                <a:sym typeface="Arial"/>
              </a:rPr>
              <a:t>+</a:t>
            </a:r>
            <a:endParaRPr/>
          </a:p>
        </p:txBody>
      </p:sp>
      <p:sp>
        <p:nvSpPr>
          <p:cNvPr id="278" name="Google Shape;278;g3bb46e28b82_0_1530"/>
          <p:cNvSpPr txBox="1"/>
          <p:nvPr/>
        </p:nvSpPr>
        <p:spPr>
          <a:xfrm>
            <a:off x="9132681" y="3297698"/>
            <a:ext cx="1846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7F7F7F"/>
                </a:solidFill>
                <a:latin typeface="Arial"/>
                <a:ea typeface="Arial"/>
                <a:cs typeface="Arial"/>
                <a:sym typeface="Arial"/>
              </a:rPr>
              <a:t>=</a:t>
            </a:r>
            <a:endParaRPr/>
          </a:p>
        </p:txBody>
      </p:sp>
      <p:sp>
        <p:nvSpPr>
          <p:cNvPr id="279" name="Google Shape;279;g3bb46e28b82_0_1530"/>
          <p:cNvSpPr/>
          <p:nvPr/>
        </p:nvSpPr>
        <p:spPr>
          <a:xfrm>
            <a:off x="10370269" y="2840057"/>
            <a:ext cx="1567200" cy="1567200"/>
          </a:xfrm>
          <a:prstGeom prst="ellipse">
            <a:avLst/>
          </a:prstGeom>
          <a:solidFill>
            <a:srgbClr val="92C1E2"/>
          </a:solidFill>
          <a:ln w="12700" cap="flat" cmpd="sng">
            <a:solidFill>
              <a:srgbClr val="2186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g3bb46e28b82_0_1530"/>
          <p:cNvSpPr txBox="1"/>
          <p:nvPr/>
        </p:nvSpPr>
        <p:spPr>
          <a:xfrm>
            <a:off x="10450729" y="3273142"/>
            <a:ext cx="1406100" cy="75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latin typeface="+mj-lt"/>
                <a:ea typeface="Arial"/>
                <a:cs typeface="Arial"/>
                <a:sym typeface="Arial"/>
              </a:rPr>
              <a:t>OVERALL </a:t>
            </a:r>
            <a:r>
              <a:rPr lang="en-US" sz="2300">
                <a:latin typeface="+mj-lt"/>
                <a:ea typeface="Arial"/>
                <a:cs typeface="Arial"/>
                <a:sym typeface="Arial"/>
              </a:rPr>
              <a:t>GRADE </a:t>
            </a:r>
            <a:endParaRPr sz="2300">
              <a:latin typeface="+mj-lt"/>
              <a:ea typeface="Arial"/>
              <a:cs typeface="Arial"/>
              <a:sym typeface="Arial"/>
            </a:endParaRPr>
          </a:p>
        </p:txBody>
      </p:sp>
      <p:sp>
        <p:nvSpPr>
          <p:cNvPr id="281" name="Google Shape;281;g3bb46e28b82_0_1530"/>
          <p:cNvSpPr txBox="1"/>
          <p:nvPr/>
        </p:nvSpPr>
        <p:spPr>
          <a:xfrm>
            <a:off x="4905356" y="3674479"/>
            <a:ext cx="121402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mj-lt"/>
                <a:ea typeface="Arial"/>
                <a:cs typeface="Arial"/>
                <a:sym typeface="Arial"/>
              </a:rPr>
              <a:t>CHOOSE THE HIGHER OF</a:t>
            </a:r>
            <a:endParaRPr>
              <a:latin typeface="+mj-lt"/>
            </a:endParaRPr>
          </a:p>
        </p:txBody>
      </p:sp>
      <p:sp>
        <p:nvSpPr>
          <p:cNvPr id="282" name="Google Shape;282;g3bb46e28b82_0_1530"/>
          <p:cNvSpPr/>
          <p:nvPr/>
        </p:nvSpPr>
        <p:spPr>
          <a:xfrm>
            <a:off x="5003518" y="4854377"/>
            <a:ext cx="988140" cy="391200"/>
          </a:xfrm>
          <a:prstGeom prst="lef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g3bb46e28b82_0_1530"/>
          <p:cNvSpPr txBox="1"/>
          <p:nvPr/>
        </p:nvSpPr>
        <p:spPr>
          <a:xfrm>
            <a:off x="2246834" y="2178475"/>
            <a:ext cx="12972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7F7F7F"/>
                </a:solidFill>
                <a:latin typeface="+mj-lt"/>
                <a:ea typeface="Arial"/>
                <a:cs typeface="Arial"/>
                <a:sym typeface="Arial"/>
              </a:rPr>
              <a:t>CHOOSE THE HIGHER OF</a:t>
            </a:r>
            <a:endParaRPr sz="2000">
              <a:latin typeface="+mj-lt"/>
            </a:endParaRPr>
          </a:p>
        </p:txBody>
      </p:sp>
      <p:sp>
        <p:nvSpPr>
          <p:cNvPr id="284" name="Google Shape;284;g3bb46e28b82_0_1530"/>
          <p:cNvSpPr/>
          <p:nvPr/>
        </p:nvSpPr>
        <p:spPr>
          <a:xfrm>
            <a:off x="2425494" y="3524970"/>
            <a:ext cx="935418" cy="391200"/>
          </a:xfrm>
          <a:prstGeom prst="leftRight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g3bb46e28b82_0_1530" descr="Bridge scene with solid fill"/>
          <p:cNvPicPr preferRelativeResize="0"/>
          <p:nvPr/>
        </p:nvPicPr>
        <p:blipFill rotWithShape="1">
          <a:blip r:embed="rId7">
            <a:alphaModFix/>
          </a:blip>
          <a:srcRect/>
          <a:stretch/>
        </p:blipFill>
        <p:spPr>
          <a:xfrm>
            <a:off x="8421084" y="2228557"/>
            <a:ext cx="1117439" cy="1117439"/>
          </a:xfrm>
          <a:prstGeom prst="rect">
            <a:avLst/>
          </a:prstGeom>
          <a:noFill/>
          <a:ln>
            <a:noFill/>
          </a:ln>
        </p:spPr>
      </p:pic>
      <p:sp>
        <p:nvSpPr>
          <p:cNvPr id="286" name="Google Shape;286;g3bb46e28b82_0_1530"/>
          <p:cNvSpPr txBox="1"/>
          <p:nvPr/>
        </p:nvSpPr>
        <p:spPr>
          <a:xfrm>
            <a:off x="252454" y="4991311"/>
            <a:ext cx="2084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400" i="0" u="none" strike="noStrike" cap="none">
                <a:solidFill>
                  <a:srgbClr val="FFFFFF"/>
                </a:solidFill>
                <a:latin typeface="+mj-lt"/>
                <a:ea typeface="Arial"/>
                <a:cs typeface="Arial"/>
                <a:sym typeface="Arial"/>
              </a:rPr>
              <a:t>STAAR   CCMR   Graduation</a:t>
            </a:r>
            <a:endParaRPr sz="2000">
              <a:latin typeface="+mj-lt"/>
            </a:endParaRPr>
          </a:p>
        </p:txBody>
      </p:sp>
      <p:pic>
        <p:nvPicPr>
          <p:cNvPr id="3" name="Graphic 2" descr="Camera with solid fill">
            <a:extLst>
              <a:ext uri="{FF2B5EF4-FFF2-40B4-BE49-F238E27FC236}">
                <a16:creationId xmlns:a16="http://schemas.microsoft.com/office/drawing/2014/main" id="{389257EF-5CCA-A86B-2452-834B0AE8F72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410096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53F0724B-C4C6-58E4-3C0E-DF08A5FA4A0D}"/>
            </a:ext>
          </a:extLst>
        </p:cNvPr>
        <p:cNvGrpSpPr/>
        <p:nvPr/>
      </p:nvGrpSpPr>
      <p:grpSpPr>
        <a:xfrm>
          <a:off x="0" y="0"/>
          <a:ext cx="0" cy="0"/>
          <a:chOff x="0" y="0"/>
          <a:chExt cx="0" cy="0"/>
        </a:xfrm>
      </p:grpSpPr>
      <p:sp>
        <p:nvSpPr>
          <p:cNvPr id="135" name="Google Shape;135;p5">
            <a:extLst>
              <a:ext uri="{FF2B5EF4-FFF2-40B4-BE49-F238E27FC236}">
                <a16:creationId xmlns:a16="http://schemas.microsoft.com/office/drawing/2014/main" id="{B09FA088-A714-4711-E5BD-B054D718D631}"/>
              </a:ext>
            </a:extLst>
          </p:cNvPr>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lnSpc>
                <a:spcPct val="110000"/>
              </a:lnSpc>
              <a:spcBef>
                <a:spcPts val="0"/>
              </a:spcBef>
            </a:pPr>
            <a:r>
              <a:rPr lang="en-US">
                <a:solidFill>
                  <a:schemeClr val="dk1"/>
                </a:solidFill>
                <a:ea typeface="Arial"/>
                <a:cs typeface="Arial"/>
                <a:sym typeface="Arial"/>
              </a:rPr>
              <a:t>The 3Ds or 3Fs Rule</a:t>
            </a:r>
          </a:p>
        </p:txBody>
      </p:sp>
      <p:sp>
        <p:nvSpPr>
          <p:cNvPr id="7" name="Content Placeholder 6">
            <a:extLst>
              <a:ext uri="{FF2B5EF4-FFF2-40B4-BE49-F238E27FC236}">
                <a16:creationId xmlns:a16="http://schemas.microsoft.com/office/drawing/2014/main" id="{1E405D3B-0416-B478-9378-BD3D3127BA4B}"/>
              </a:ext>
            </a:extLst>
          </p:cNvPr>
          <p:cNvSpPr>
            <a:spLocks noGrp="1"/>
          </p:cNvSpPr>
          <p:nvPr>
            <p:ph idx="1"/>
          </p:nvPr>
        </p:nvSpPr>
        <p:spPr>
          <a:xfrm>
            <a:off x="517846" y="1859280"/>
            <a:ext cx="8854754" cy="3701262"/>
          </a:xfrm>
        </p:spPr>
        <p:txBody>
          <a:bodyPr/>
          <a:lstStyle/>
          <a:p>
            <a:pPr marL="0" indent="0">
              <a:lnSpc>
                <a:spcPct val="130000"/>
              </a:lnSpc>
              <a:buNone/>
            </a:pPr>
            <a:r>
              <a:rPr lang="en-US" sz="3200">
                <a:solidFill>
                  <a:schemeClr val="dk1"/>
                </a:solidFill>
                <a:ea typeface="Arial"/>
                <a:cs typeface="Arial"/>
                <a:sym typeface="Arial"/>
              </a:rPr>
              <a:t>If a campus or district receives a </a:t>
            </a:r>
            <a:r>
              <a:rPr lang="en-US" sz="3200">
                <a:solidFill>
                  <a:schemeClr val="tx2"/>
                </a:solidFill>
                <a:latin typeface="Arial Black" panose="020B0A04020102020204" pitchFamily="34" charset="0"/>
                <a:ea typeface="Arial"/>
                <a:cs typeface="Arial"/>
                <a:sym typeface="Arial"/>
              </a:rPr>
              <a:t>D or an F </a:t>
            </a:r>
            <a:r>
              <a:rPr lang="en-US" sz="3200">
                <a:solidFill>
                  <a:schemeClr val="dk1"/>
                </a:solidFill>
                <a:ea typeface="Arial"/>
                <a:cs typeface="Arial"/>
                <a:sym typeface="Arial"/>
              </a:rPr>
              <a:t>for </a:t>
            </a:r>
            <a:r>
              <a:rPr lang="en-US" sz="3200">
                <a:solidFill>
                  <a:schemeClr val="tx2"/>
                </a:solidFill>
                <a:latin typeface="Arial Black" panose="020B0A04020102020204" pitchFamily="34" charset="0"/>
                <a:cs typeface="Arial"/>
                <a:sym typeface="Arial"/>
              </a:rPr>
              <a:t>3 of the 4 domains</a:t>
            </a:r>
            <a:r>
              <a:rPr lang="en-US" sz="3200">
                <a:solidFill>
                  <a:schemeClr val="dk1"/>
                </a:solidFill>
                <a:ea typeface="Arial"/>
                <a:cs typeface="Arial"/>
                <a:sym typeface="Arial"/>
              </a:rPr>
              <a:t>, their final scale score is </a:t>
            </a:r>
            <a:r>
              <a:rPr lang="en-US" sz="3200">
                <a:solidFill>
                  <a:schemeClr val="tx2"/>
                </a:solidFill>
                <a:latin typeface="Arial Black" panose="020B0A04020102020204" pitchFamily="34" charset="0"/>
                <a:cs typeface="Arial"/>
                <a:sym typeface="Arial"/>
              </a:rPr>
              <a:t>capped at 69 and 59 </a:t>
            </a:r>
            <a:r>
              <a:rPr lang="en-US" sz="3200">
                <a:solidFill>
                  <a:schemeClr val="dk1"/>
                </a:solidFill>
                <a:ea typeface="Arial"/>
                <a:cs typeface="Arial"/>
                <a:sym typeface="Arial"/>
              </a:rPr>
              <a:t>(respectively), unless the campus is not scored on all four domains.</a:t>
            </a:r>
            <a:endParaRPr lang="en-US" sz="3200"/>
          </a:p>
        </p:txBody>
      </p:sp>
      <p:pic>
        <p:nvPicPr>
          <p:cNvPr id="3" name="Google Shape;273;g3bb46e28b82_0_1530" descr="Ribbon with solid fill">
            <a:extLst>
              <a:ext uri="{FF2B5EF4-FFF2-40B4-BE49-F238E27FC236}">
                <a16:creationId xmlns:a16="http://schemas.microsoft.com/office/drawing/2014/main" id="{FD8A6DA3-79A5-A07A-E6FE-056AE431B8F2}"/>
              </a:ext>
            </a:extLst>
          </p:cNvPr>
          <p:cNvPicPr preferRelativeResize="0"/>
          <p:nvPr/>
        </p:nvPicPr>
        <p:blipFill rotWithShape="1">
          <a:blip r:embed="rId4">
            <a:alphaModFix/>
          </a:blip>
          <a:srcRect/>
          <a:stretch/>
        </p:blipFill>
        <p:spPr>
          <a:xfrm>
            <a:off x="9736094" y="571500"/>
            <a:ext cx="1143000" cy="1143000"/>
          </a:xfrm>
          <a:prstGeom prst="rect">
            <a:avLst/>
          </a:prstGeom>
          <a:noFill/>
          <a:ln>
            <a:noFill/>
          </a:ln>
        </p:spPr>
      </p:pic>
      <p:pic>
        <p:nvPicPr>
          <p:cNvPr id="4" name="Google Shape;274;g3bb46e28b82_0_1530" descr="Bar graph with upward trend with solid fill">
            <a:extLst>
              <a:ext uri="{FF2B5EF4-FFF2-40B4-BE49-F238E27FC236}">
                <a16:creationId xmlns:a16="http://schemas.microsoft.com/office/drawing/2014/main" id="{951A6AC4-D0E0-5ED7-8523-14EB87D65A91}"/>
              </a:ext>
            </a:extLst>
          </p:cNvPr>
          <p:cNvPicPr preferRelativeResize="0"/>
          <p:nvPr/>
        </p:nvPicPr>
        <p:blipFill rotWithShape="1">
          <a:blip r:embed="rId5">
            <a:alphaModFix/>
          </a:blip>
          <a:srcRect/>
          <a:stretch/>
        </p:blipFill>
        <p:spPr>
          <a:xfrm>
            <a:off x="9737160" y="1784610"/>
            <a:ext cx="1143000" cy="1143000"/>
          </a:xfrm>
          <a:prstGeom prst="rect">
            <a:avLst/>
          </a:prstGeom>
          <a:noFill/>
          <a:ln>
            <a:noFill/>
          </a:ln>
        </p:spPr>
      </p:pic>
      <p:pic>
        <p:nvPicPr>
          <p:cNvPr id="5" name="Google Shape;275;g3bb46e28b82_0_1530" descr="Group with solid fill">
            <a:extLst>
              <a:ext uri="{FF2B5EF4-FFF2-40B4-BE49-F238E27FC236}">
                <a16:creationId xmlns:a16="http://schemas.microsoft.com/office/drawing/2014/main" id="{ACB6EFE8-BB43-E023-3F13-97DBD9AC17FB}"/>
              </a:ext>
            </a:extLst>
          </p:cNvPr>
          <p:cNvPicPr preferRelativeResize="0"/>
          <p:nvPr/>
        </p:nvPicPr>
        <p:blipFill rotWithShape="1">
          <a:blip r:embed="rId6">
            <a:alphaModFix/>
          </a:blip>
          <a:srcRect/>
          <a:stretch/>
        </p:blipFill>
        <p:spPr>
          <a:xfrm>
            <a:off x="9731095" y="2997720"/>
            <a:ext cx="1143000" cy="1143000"/>
          </a:xfrm>
          <a:prstGeom prst="rect">
            <a:avLst/>
          </a:prstGeom>
          <a:noFill/>
          <a:ln>
            <a:noFill/>
          </a:ln>
        </p:spPr>
      </p:pic>
      <p:pic>
        <p:nvPicPr>
          <p:cNvPr id="6" name="Google Shape;285;g3bb46e28b82_0_1530" descr="Bridge scene with solid fill">
            <a:extLst>
              <a:ext uri="{FF2B5EF4-FFF2-40B4-BE49-F238E27FC236}">
                <a16:creationId xmlns:a16="http://schemas.microsoft.com/office/drawing/2014/main" id="{B5446D65-1613-8633-16B8-F9687FFC4C92}"/>
              </a:ext>
            </a:extLst>
          </p:cNvPr>
          <p:cNvPicPr preferRelativeResize="0"/>
          <p:nvPr/>
        </p:nvPicPr>
        <p:blipFill rotWithShape="1">
          <a:blip r:embed="rId7">
            <a:alphaModFix/>
          </a:blip>
          <a:srcRect/>
          <a:stretch/>
        </p:blipFill>
        <p:spPr>
          <a:xfrm>
            <a:off x="9731095" y="4210831"/>
            <a:ext cx="1143000" cy="1143000"/>
          </a:xfrm>
          <a:prstGeom prst="rect">
            <a:avLst/>
          </a:prstGeom>
          <a:noFill/>
          <a:ln>
            <a:noFill/>
          </a:ln>
        </p:spPr>
      </p:pic>
      <p:pic>
        <p:nvPicPr>
          <p:cNvPr id="2" name="Graphic 1" descr="Camera with solid fill">
            <a:extLst>
              <a:ext uri="{FF2B5EF4-FFF2-40B4-BE49-F238E27FC236}">
                <a16:creationId xmlns:a16="http://schemas.microsoft.com/office/drawing/2014/main" id="{FA537F0C-46CB-84BD-D203-116F12AFA6F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2036818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2" name="Title 1">
            <a:extLst>
              <a:ext uri="{FF2B5EF4-FFF2-40B4-BE49-F238E27FC236}">
                <a16:creationId xmlns:a16="http://schemas.microsoft.com/office/drawing/2014/main" id="{FCEC7EA4-4690-32F2-07BF-EF9463CE10C8}"/>
              </a:ext>
            </a:extLst>
          </p:cNvPr>
          <p:cNvSpPr>
            <a:spLocks noGrp="1"/>
          </p:cNvSpPr>
          <p:nvPr>
            <p:ph type="title"/>
          </p:nvPr>
        </p:nvSpPr>
        <p:spPr/>
        <p:txBody>
          <a:bodyPr anchor="ctr"/>
          <a:lstStyle/>
          <a:p>
            <a:r>
              <a:rPr lang="en-US"/>
              <a:t>Overall Rating: </a:t>
            </a:r>
            <a:r>
              <a:rPr lang="en-US">
                <a:solidFill>
                  <a:schemeClr val="tx2"/>
                </a:solidFill>
              </a:rPr>
              <a:t>3 Ds Rule</a:t>
            </a:r>
          </a:p>
        </p:txBody>
      </p:sp>
      <p:sp>
        <p:nvSpPr>
          <p:cNvPr id="641" name="Google Shape;641;g3bb46e28b82_0_4249"/>
          <p:cNvSpPr txBox="1">
            <a:spLocks noGrp="1"/>
          </p:cNvSpPr>
          <p:nvPr>
            <p:ph type="sldNum" idx="4294967295"/>
          </p:nvPr>
        </p:nvSpPr>
        <p:spPr>
          <a:xfrm>
            <a:off x="9448800" y="65151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Calibri"/>
              <a:buNone/>
            </a:pPr>
            <a:fld id="{00000000-1234-1234-1234-123412341234}" type="slidenum">
              <a:rPr lang="en-US" sz="1200" b="0" i="0" u="none" strike="noStrike" cap="none">
                <a:solidFill>
                  <a:srgbClr val="7F7F7F"/>
                </a:solidFill>
                <a:latin typeface="Calibri"/>
                <a:ea typeface="Calibri"/>
                <a:cs typeface="Calibri"/>
                <a:sym typeface="Calibri"/>
              </a:rPr>
              <a:t>24</a:t>
            </a:fld>
            <a:endParaRPr sz="1200" b="0" i="0" u="none" strike="noStrike" cap="none">
              <a:solidFill>
                <a:srgbClr val="7F7F7F"/>
              </a:solidFill>
              <a:latin typeface="Calibri"/>
              <a:ea typeface="Calibri"/>
              <a:cs typeface="Calibri"/>
              <a:sym typeface="Calibri"/>
            </a:endParaRPr>
          </a:p>
        </p:txBody>
      </p:sp>
      <p:pic>
        <p:nvPicPr>
          <p:cNvPr id="4" name="Google Shape;273;g3bb46e28b82_0_1530" descr="Ribbon with solid fill">
            <a:extLst>
              <a:ext uri="{FF2B5EF4-FFF2-40B4-BE49-F238E27FC236}">
                <a16:creationId xmlns:a16="http://schemas.microsoft.com/office/drawing/2014/main" id="{97C25ADB-445F-7FA8-DCFA-4B3DC63A6B50}"/>
              </a:ext>
            </a:extLst>
          </p:cNvPr>
          <p:cNvPicPr preferRelativeResize="0"/>
          <p:nvPr/>
        </p:nvPicPr>
        <p:blipFill rotWithShape="1">
          <a:blip r:embed="rId4">
            <a:alphaModFix/>
          </a:blip>
          <a:srcRect/>
          <a:stretch/>
        </p:blipFill>
        <p:spPr>
          <a:xfrm>
            <a:off x="839788" y="1950720"/>
            <a:ext cx="1143000" cy="1143000"/>
          </a:xfrm>
          <a:prstGeom prst="rect">
            <a:avLst/>
          </a:prstGeom>
          <a:noFill/>
          <a:ln>
            <a:noFill/>
          </a:ln>
        </p:spPr>
      </p:pic>
      <p:pic>
        <p:nvPicPr>
          <p:cNvPr id="5" name="Google Shape;274;g3bb46e28b82_0_1530" descr="Bar graph with upward trend with solid fill">
            <a:extLst>
              <a:ext uri="{FF2B5EF4-FFF2-40B4-BE49-F238E27FC236}">
                <a16:creationId xmlns:a16="http://schemas.microsoft.com/office/drawing/2014/main" id="{A8053868-41BB-7A96-24D1-A593E9BE7537}"/>
              </a:ext>
            </a:extLst>
          </p:cNvPr>
          <p:cNvPicPr preferRelativeResize="0"/>
          <p:nvPr/>
        </p:nvPicPr>
        <p:blipFill rotWithShape="1">
          <a:blip r:embed="rId5">
            <a:alphaModFix/>
          </a:blip>
          <a:srcRect/>
          <a:stretch/>
        </p:blipFill>
        <p:spPr>
          <a:xfrm>
            <a:off x="2917821" y="1950720"/>
            <a:ext cx="1143000" cy="1143000"/>
          </a:xfrm>
          <a:prstGeom prst="rect">
            <a:avLst/>
          </a:prstGeom>
          <a:noFill/>
          <a:ln>
            <a:noFill/>
          </a:ln>
        </p:spPr>
      </p:pic>
      <p:pic>
        <p:nvPicPr>
          <p:cNvPr id="6" name="Google Shape;275;g3bb46e28b82_0_1530" descr="Group with solid fill">
            <a:extLst>
              <a:ext uri="{FF2B5EF4-FFF2-40B4-BE49-F238E27FC236}">
                <a16:creationId xmlns:a16="http://schemas.microsoft.com/office/drawing/2014/main" id="{616E951E-6021-A9D7-BAD5-C85A79D02DE5}"/>
              </a:ext>
            </a:extLst>
          </p:cNvPr>
          <p:cNvPicPr preferRelativeResize="0"/>
          <p:nvPr/>
        </p:nvPicPr>
        <p:blipFill rotWithShape="1">
          <a:blip r:embed="rId6">
            <a:alphaModFix/>
          </a:blip>
          <a:srcRect/>
          <a:stretch/>
        </p:blipFill>
        <p:spPr>
          <a:xfrm>
            <a:off x="4953000" y="1950720"/>
            <a:ext cx="1143000" cy="1143000"/>
          </a:xfrm>
          <a:prstGeom prst="rect">
            <a:avLst/>
          </a:prstGeom>
          <a:noFill/>
          <a:ln>
            <a:noFill/>
          </a:ln>
        </p:spPr>
      </p:pic>
      <p:pic>
        <p:nvPicPr>
          <p:cNvPr id="7" name="Google Shape;285;g3bb46e28b82_0_1530" descr="Bridge scene with solid fill">
            <a:extLst>
              <a:ext uri="{FF2B5EF4-FFF2-40B4-BE49-F238E27FC236}">
                <a16:creationId xmlns:a16="http://schemas.microsoft.com/office/drawing/2014/main" id="{88CE3B7C-9BE1-9C4D-BF56-16FE8777C740}"/>
              </a:ext>
            </a:extLst>
          </p:cNvPr>
          <p:cNvPicPr preferRelativeResize="0"/>
          <p:nvPr/>
        </p:nvPicPr>
        <p:blipFill rotWithShape="1">
          <a:blip r:embed="rId7">
            <a:alphaModFix/>
          </a:blip>
          <a:srcRect/>
          <a:stretch/>
        </p:blipFill>
        <p:spPr>
          <a:xfrm>
            <a:off x="6988179" y="1864222"/>
            <a:ext cx="1143000" cy="1143000"/>
          </a:xfrm>
          <a:prstGeom prst="rect">
            <a:avLst/>
          </a:prstGeom>
          <a:noFill/>
          <a:ln>
            <a:noFill/>
          </a:ln>
        </p:spPr>
      </p:pic>
      <p:sp>
        <p:nvSpPr>
          <p:cNvPr id="8" name="Equals 7">
            <a:extLst>
              <a:ext uri="{FF2B5EF4-FFF2-40B4-BE49-F238E27FC236}">
                <a16:creationId xmlns:a16="http://schemas.microsoft.com/office/drawing/2014/main" id="{D9B11A83-D1A9-40DE-159F-8BCB979FD8BD}"/>
              </a:ext>
            </a:extLst>
          </p:cNvPr>
          <p:cNvSpPr/>
          <p:nvPr/>
        </p:nvSpPr>
        <p:spPr>
          <a:xfrm>
            <a:off x="8636179" y="3007222"/>
            <a:ext cx="774357" cy="691979"/>
          </a:xfrm>
          <a:prstGeom prst="mathEqual">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oogle Shape;642;g3bb46e28b82_0_4249">
            <a:extLst>
              <a:ext uri="{FF2B5EF4-FFF2-40B4-BE49-F238E27FC236}">
                <a16:creationId xmlns:a16="http://schemas.microsoft.com/office/drawing/2014/main" id="{BC4D45F8-CC0A-40B0-86A3-BFEC3CB8602C}"/>
              </a:ext>
            </a:extLst>
          </p:cNvPr>
          <p:cNvPicPr preferRelativeResize="0"/>
          <p:nvPr/>
        </p:nvPicPr>
        <p:blipFill>
          <a:blip r:embed="rId8">
            <a:alphaModFix/>
          </a:blip>
          <a:srcRect l="23131" t="71818" r="61068"/>
          <a:stretch>
            <a:fillRect/>
          </a:stretch>
        </p:blipFill>
        <p:spPr>
          <a:xfrm>
            <a:off x="512767" y="3353211"/>
            <a:ext cx="1532238" cy="1529750"/>
          </a:xfrm>
          <a:prstGeom prst="rect">
            <a:avLst/>
          </a:prstGeom>
          <a:noFill/>
          <a:ln>
            <a:noFill/>
          </a:ln>
        </p:spPr>
      </p:pic>
      <p:pic>
        <p:nvPicPr>
          <p:cNvPr id="10" name="Google Shape;642;g3bb46e28b82_0_4249">
            <a:extLst>
              <a:ext uri="{FF2B5EF4-FFF2-40B4-BE49-F238E27FC236}">
                <a16:creationId xmlns:a16="http://schemas.microsoft.com/office/drawing/2014/main" id="{21F56FFA-B8D4-54C7-3774-4417309AC0B0}"/>
              </a:ext>
            </a:extLst>
          </p:cNvPr>
          <p:cNvPicPr preferRelativeResize="0"/>
          <p:nvPr/>
        </p:nvPicPr>
        <p:blipFill>
          <a:blip r:embed="rId8">
            <a:alphaModFix/>
          </a:blip>
          <a:srcRect l="23131" t="71818" r="61068"/>
          <a:stretch>
            <a:fillRect/>
          </a:stretch>
        </p:blipFill>
        <p:spPr>
          <a:xfrm>
            <a:off x="4716557" y="3356901"/>
            <a:ext cx="1532238" cy="1529750"/>
          </a:xfrm>
          <a:prstGeom prst="rect">
            <a:avLst/>
          </a:prstGeom>
          <a:noFill/>
          <a:ln>
            <a:noFill/>
          </a:ln>
        </p:spPr>
      </p:pic>
      <p:pic>
        <p:nvPicPr>
          <p:cNvPr id="11" name="Google Shape;642;g3bb46e28b82_0_4249">
            <a:extLst>
              <a:ext uri="{FF2B5EF4-FFF2-40B4-BE49-F238E27FC236}">
                <a16:creationId xmlns:a16="http://schemas.microsoft.com/office/drawing/2014/main" id="{9849CECF-D6BC-A2D0-FA69-5C4991696141}"/>
              </a:ext>
            </a:extLst>
          </p:cNvPr>
          <p:cNvPicPr preferRelativeResize="0"/>
          <p:nvPr/>
        </p:nvPicPr>
        <p:blipFill>
          <a:blip r:embed="rId8">
            <a:alphaModFix/>
          </a:blip>
          <a:srcRect l="23131" t="71818" r="61068"/>
          <a:stretch>
            <a:fillRect/>
          </a:stretch>
        </p:blipFill>
        <p:spPr>
          <a:xfrm>
            <a:off x="6793560" y="3333857"/>
            <a:ext cx="1532238" cy="1529750"/>
          </a:xfrm>
          <a:prstGeom prst="rect">
            <a:avLst/>
          </a:prstGeom>
          <a:noFill/>
          <a:ln>
            <a:noFill/>
          </a:ln>
        </p:spPr>
      </p:pic>
      <p:pic>
        <p:nvPicPr>
          <p:cNvPr id="12" name="Google Shape;572;g3bb46e28b82_0_4169">
            <a:extLst>
              <a:ext uri="{FF2B5EF4-FFF2-40B4-BE49-F238E27FC236}">
                <a16:creationId xmlns:a16="http://schemas.microsoft.com/office/drawing/2014/main" id="{5C6B349E-7E66-7A31-1E9C-96A95E0DB76C}"/>
              </a:ext>
            </a:extLst>
          </p:cNvPr>
          <p:cNvPicPr preferRelativeResize="0"/>
          <p:nvPr/>
        </p:nvPicPr>
        <p:blipFill>
          <a:blip r:embed="rId9">
            <a:alphaModFix/>
          </a:blip>
          <a:srcRect l="30234" t="52518" r="61733" b="32075"/>
          <a:stretch>
            <a:fillRect/>
          </a:stretch>
        </p:blipFill>
        <p:spPr>
          <a:xfrm>
            <a:off x="2721225" y="3333857"/>
            <a:ext cx="1536192" cy="1527048"/>
          </a:xfrm>
          <a:prstGeom prst="rect">
            <a:avLst/>
          </a:prstGeom>
          <a:noFill/>
          <a:ln>
            <a:noFill/>
          </a:ln>
        </p:spPr>
      </p:pic>
      <p:pic>
        <p:nvPicPr>
          <p:cNvPr id="13" name="Google Shape;642;g3bb46e28b82_0_4249">
            <a:extLst>
              <a:ext uri="{FF2B5EF4-FFF2-40B4-BE49-F238E27FC236}">
                <a16:creationId xmlns:a16="http://schemas.microsoft.com/office/drawing/2014/main" id="{6DCC0FB9-C7D2-04FA-DF8E-C8A3181F0D4D}"/>
              </a:ext>
            </a:extLst>
          </p:cNvPr>
          <p:cNvPicPr preferRelativeResize="0"/>
          <p:nvPr/>
        </p:nvPicPr>
        <p:blipFill>
          <a:blip r:embed="rId8">
            <a:alphaModFix/>
          </a:blip>
          <a:srcRect l="23131" t="71818" r="61068"/>
          <a:stretch>
            <a:fillRect/>
          </a:stretch>
        </p:blipFill>
        <p:spPr>
          <a:xfrm>
            <a:off x="9861438" y="2104636"/>
            <a:ext cx="1532238" cy="1529750"/>
          </a:xfrm>
          <a:prstGeom prst="rect">
            <a:avLst/>
          </a:prstGeom>
          <a:noFill/>
          <a:ln>
            <a:noFill/>
          </a:ln>
        </p:spPr>
      </p:pic>
      <p:sp>
        <p:nvSpPr>
          <p:cNvPr id="14" name="TextBox 13">
            <a:extLst>
              <a:ext uri="{FF2B5EF4-FFF2-40B4-BE49-F238E27FC236}">
                <a16:creationId xmlns:a16="http://schemas.microsoft.com/office/drawing/2014/main" id="{6C685C59-F641-3C32-838E-51EEA164B3C7}"/>
              </a:ext>
            </a:extLst>
          </p:cNvPr>
          <p:cNvSpPr txBox="1"/>
          <p:nvPr/>
        </p:nvSpPr>
        <p:spPr>
          <a:xfrm>
            <a:off x="9650366" y="3537466"/>
            <a:ext cx="1954381" cy="1323439"/>
          </a:xfrm>
          <a:prstGeom prst="rect">
            <a:avLst/>
          </a:prstGeom>
          <a:noFill/>
        </p:spPr>
        <p:txBody>
          <a:bodyPr wrap="none" rtlCol="0">
            <a:spAutoFit/>
          </a:bodyPr>
          <a:lstStyle/>
          <a:p>
            <a:pPr algn="ctr"/>
            <a:r>
              <a:rPr lang="en-US" sz="3200"/>
              <a:t>max score</a:t>
            </a:r>
          </a:p>
          <a:p>
            <a:pPr algn="ctr"/>
            <a:r>
              <a:rPr lang="en-US" sz="4800">
                <a:latin typeface="Franklin Gothic Heavy" panose="020B0903020102020204" pitchFamily="34" charset="0"/>
              </a:rPr>
              <a:t>69</a:t>
            </a:r>
          </a:p>
        </p:txBody>
      </p:sp>
      <p:sp>
        <p:nvSpPr>
          <p:cNvPr id="15" name="Rectangle 14">
            <a:extLst>
              <a:ext uri="{FF2B5EF4-FFF2-40B4-BE49-F238E27FC236}">
                <a16:creationId xmlns:a16="http://schemas.microsoft.com/office/drawing/2014/main" id="{C69BA7DB-34CB-9EA3-DC5C-06869B4BA1DE}"/>
              </a:ext>
            </a:extLst>
          </p:cNvPr>
          <p:cNvSpPr/>
          <p:nvPr/>
        </p:nvSpPr>
        <p:spPr>
          <a:xfrm>
            <a:off x="0" y="5101693"/>
            <a:ext cx="12192000" cy="691979"/>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Rule does not apply if </a:t>
            </a:r>
            <a:r>
              <a:rPr lang="en-US" sz="2400">
                <a:latin typeface="Franklin Gothic Heavy" panose="020B0903020102020204" pitchFamily="34" charset="0"/>
              </a:rPr>
              <a:t>Student Achievement </a:t>
            </a:r>
            <a:r>
              <a:rPr lang="en-US" sz="2400"/>
              <a:t>Domain is above a 70.</a:t>
            </a:r>
          </a:p>
        </p:txBody>
      </p:sp>
    </p:spTree>
    <p:custDataLst>
      <p:tags r:id="rId1"/>
    </p:custDataLst>
    <p:extLst>
      <p:ext uri="{BB962C8B-B14F-4D97-AF65-F5344CB8AC3E}">
        <p14:creationId xmlns:p14="http://schemas.microsoft.com/office/powerpoint/2010/main" val="319109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0">
          <a:extLst>
            <a:ext uri="{FF2B5EF4-FFF2-40B4-BE49-F238E27FC236}">
              <a16:creationId xmlns:a16="http://schemas.microsoft.com/office/drawing/2014/main" id="{65060014-47AA-E7F1-6144-B96BA2300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B314B-A505-BE27-4CDB-1F5E69F6B449}"/>
              </a:ext>
            </a:extLst>
          </p:cNvPr>
          <p:cNvSpPr>
            <a:spLocks noGrp="1"/>
          </p:cNvSpPr>
          <p:nvPr>
            <p:ph type="title"/>
          </p:nvPr>
        </p:nvSpPr>
        <p:spPr/>
        <p:txBody>
          <a:bodyPr anchor="ctr"/>
          <a:lstStyle/>
          <a:p>
            <a:r>
              <a:rPr lang="en-US"/>
              <a:t>Overall Rating: </a:t>
            </a:r>
            <a:r>
              <a:rPr lang="en-US">
                <a:solidFill>
                  <a:schemeClr val="tx2"/>
                </a:solidFill>
              </a:rPr>
              <a:t>3 Fs Rule</a:t>
            </a:r>
          </a:p>
        </p:txBody>
      </p:sp>
      <p:sp>
        <p:nvSpPr>
          <p:cNvPr id="641" name="Google Shape;641;g3bb46e28b82_0_4249">
            <a:extLst>
              <a:ext uri="{FF2B5EF4-FFF2-40B4-BE49-F238E27FC236}">
                <a16:creationId xmlns:a16="http://schemas.microsoft.com/office/drawing/2014/main" id="{52523139-B0E6-1734-2FBE-440AF4F0F83C}"/>
              </a:ext>
            </a:extLst>
          </p:cNvPr>
          <p:cNvSpPr txBox="1">
            <a:spLocks noGrp="1"/>
          </p:cNvSpPr>
          <p:nvPr>
            <p:ph type="sldNum" idx="4294967295"/>
          </p:nvPr>
        </p:nvSpPr>
        <p:spPr>
          <a:xfrm>
            <a:off x="9448800" y="65151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Calibri"/>
              <a:buNone/>
            </a:pPr>
            <a:fld id="{00000000-1234-1234-1234-123412341234}" type="slidenum">
              <a:rPr lang="en-US" sz="1200" b="0" i="0" u="none" strike="noStrike" cap="none">
                <a:solidFill>
                  <a:srgbClr val="7F7F7F"/>
                </a:solidFill>
                <a:latin typeface="Calibri"/>
                <a:ea typeface="Calibri"/>
                <a:cs typeface="Calibri"/>
                <a:sym typeface="Calibri"/>
              </a:rPr>
              <a:t>25</a:t>
            </a:fld>
            <a:endParaRPr sz="1200" b="0" i="0" u="none" strike="noStrike" cap="none">
              <a:solidFill>
                <a:srgbClr val="7F7F7F"/>
              </a:solidFill>
              <a:latin typeface="Calibri"/>
              <a:ea typeface="Calibri"/>
              <a:cs typeface="Calibri"/>
              <a:sym typeface="Calibri"/>
            </a:endParaRPr>
          </a:p>
        </p:txBody>
      </p:sp>
      <p:pic>
        <p:nvPicPr>
          <p:cNvPr id="4" name="Google Shape;273;g3bb46e28b82_0_1530" descr="Ribbon with solid fill">
            <a:extLst>
              <a:ext uri="{FF2B5EF4-FFF2-40B4-BE49-F238E27FC236}">
                <a16:creationId xmlns:a16="http://schemas.microsoft.com/office/drawing/2014/main" id="{2EA6D460-8EE9-DF9C-6AD5-6C1EB4D8B4D3}"/>
              </a:ext>
            </a:extLst>
          </p:cNvPr>
          <p:cNvPicPr preferRelativeResize="0"/>
          <p:nvPr/>
        </p:nvPicPr>
        <p:blipFill rotWithShape="1">
          <a:blip r:embed="rId4">
            <a:alphaModFix/>
          </a:blip>
          <a:srcRect/>
          <a:stretch/>
        </p:blipFill>
        <p:spPr>
          <a:xfrm>
            <a:off x="839788" y="1935480"/>
            <a:ext cx="1143000" cy="1143000"/>
          </a:xfrm>
          <a:prstGeom prst="rect">
            <a:avLst/>
          </a:prstGeom>
          <a:noFill/>
          <a:ln>
            <a:noFill/>
          </a:ln>
        </p:spPr>
      </p:pic>
      <p:pic>
        <p:nvPicPr>
          <p:cNvPr id="5" name="Google Shape;274;g3bb46e28b82_0_1530" descr="Bar graph with upward trend with solid fill">
            <a:extLst>
              <a:ext uri="{FF2B5EF4-FFF2-40B4-BE49-F238E27FC236}">
                <a16:creationId xmlns:a16="http://schemas.microsoft.com/office/drawing/2014/main" id="{D1FBFC94-BA13-E76F-CE69-ABC9D5D66D64}"/>
              </a:ext>
            </a:extLst>
          </p:cNvPr>
          <p:cNvPicPr preferRelativeResize="0"/>
          <p:nvPr/>
        </p:nvPicPr>
        <p:blipFill rotWithShape="1">
          <a:blip r:embed="rId5">
            <a:alphaModFix/>
          </a:blip>
          <a:srcRect/>
          <a:stretch/>
        </p:blipFill>
        <p:spPr>
          <a:xfrm>
            <a:off x="2917821" y="1935480"/>
            <a:ext cx="1143000" cy="1143000"/>
          </a:xfrm>
          <a:prstGeom prst="rect">
            <a:avLst/>
          </a:prstGeom>
          <a:noFill/>
          <a:ln>
            <a:noFill/>
          </a:ln>
        </p:spPr>
      </p:pic>
      <p:pic>
        <p:nvPicPr>
          <p:cNvPr id="6" name="Google Shape;275;g3bb46e28b82_0_1530" descr="Group with solid fill">
            <a:extLst>
              <a:ext uri="{FF2B5EF4-FFF2-40B4-BE49-F238E27FC236}">
                <a16:creationId xmlns:a16="http://schemas.microsoft.com/office/drawing/2014/main" id="{4F5F774A-6B4D-E2E5-1763-C9CB8812F626}"/>
              </a:ext>
            </a:extLst>
          </p:cNvPr>
          <p:cNvPicPr preferRelativeResize="0"/>
          <p:nvPr/>
        </p:nvPicPr>
        <p:blipFill rotWithShape="1">
          <a:blip r:embed="rId6">
            <a:alphaModFix/>
          </a:blip>
          <a:srcRect/>
          <a:stretch/>
        </p:blipFill>
        <p:spPr>
          <a:xfrm>
            <a:off x="4953000" y="1935480"/>
            <a:ext cx="1143000" cy="1143000"/>
          </a:xfrm>
          <a:prstGeom prst="rect">
            <a:avLst/>
          </a:prstGeom>
          <a:noFill/>
          <a:ln>
            <a:noFill/>
          </a:ln>
        </p:spPr>
      </p:pic>
      <p:pic>
        <p:nvPicPr>
          <p:cNvPr id="7" name="Google Shape;285;g3bb46e28b82_0_1530" descr="Bridge scene with solid fill">
            <a:extLst>
              <a:ext uri="{FF2B5EF4-FFF2-40B4-BE49-F238E27FC236}">
                <a16:creationId xmlns:a16="http://schemas.microsoft.com/office/drawing/2014/main" id="{8105D9CF-E51F-995A-F405-3FF1E7434DF7}"/>
              </a:ext>
            </a:extLst>
          </p:cNvPr>
          <p:cNvPicPr preferRelativeResize="0"/>
          <p:nvPr/>
        </p:nvPicPr>
        <p:blipFill rotWithShape="1">
          <a:blip r:embed="rId7">
            <a:alphaModFix/>
          </a:blip>
          <a:srcRect/>
          <a:stretch/>
        </p:blipFill>
        <p:spPr>
          <a:xfrm>
            <a:off x="6988179" y="1848982"/>
            <a:ext cx="1143000" cy="1143000"/>
          </a:xfrm>
          <a:prstGeom prst="rect">
            <a:avLst/>
          </a:prstGeom>
          <a:noFill/>
          <a:ln>
            <a:noFill/>
          </a:ln>
        </p:spPr>
      </p:pic>
      <p:sp>
        <p:nvSpPr>
          <p:cNvPr id="8" name="Equals 7">
            <a:extLst>
              <a:ext uri="{FF2B5EF4-FFF2-40B4-BE49-F238E27FC236}">
                <a16:creationId xmlns:a16="http://schemas.microsoft.com/office/drawing/2014/main" id="{0C892138-9CFD-604A-3A1C-82BB5EEA98A6}"/>
              </a:ext>
            </a:extLst>
          </p:cNvPr>
          <p:cNvSpPr/>
          <p:nvPr/>
        </p:nvSpPr>
        <p:spPr>
          <a:xfrm>
            <a:off x="8636179" y="2991982"/>
            <a:ext cx="774357" cy="691979"/>
          </a:xfrm>
          <a:prstGeom prst="mathEqual">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Google Shape;572;g3bb46e28b82_0_4169">
            <a:extLst>
              <a:ext uri="{FF2B5EF4-FFF2-40B4-BE49-F238E27FC236}">
                <a16:creationId xmlns:a16="http://schemas.microsoft.com/office/drawing/2014/main" id="{8C8DBA77-EB22-12AD-E0DF-90303E82939F}"/>
              </a:ext>
            </a:extLst>
          </p:cNvPr>
          <p:cNvPicPr preferRelativeResize="0"/>
          <p:nvPr/>
        </p:nvPicPr>
        <p:blipFill>
          <a:blip r:embed="rId8">
            <a:alphaModFix/>
          </a:blip>
          <a:srcRect l="30234" t="52518" r="61733" b="32075"/>
          <a:stretch>
            <a:fillRect/>
          </a:stretch>
        </p:blipFill>
        <p:spPr>
          <a:xfrm>
            <a:off x="4756404" y="3299914"/>
            <a:ext cx="1536192" cy="1527048"/>
          </a:xfrm>
          <a:prstGeom prst="rect">
            <a:avLst/>
          </a:prstGeom>
          <a:noFill/>
          <a:ln>
            <a:noFill/>
          </a:ln>
        </p:spPr>
      </p:pic>
      <p:sp>
        <p:nvSpPr>
          <p:cNvPr id="14" name="TextBox 13">
            <a:extLst>
              <a:ext uri="{FF2B5EF4-FFF2-40B4-BE49-F238E27FC236}">
                <a16:creationId xmlns:a16="http://schemas.microsoft.com/office/drawing/2014/main" id="{1A1160EA-A9E6-4DA1-167F-78E7E6F84319}"/>
              </a:ext>
            </a:extLst>
          </p:cNvPr>
          <p:cNvSpPr txBox="1"/>
          <p:nvPr/>
        </p:nvSpPr>
        <p:spPr>
          <a:xfrm>
            <a:off x="9650366" y="3522226"/>
            <a:ext cx="1954381" cy="1323439"/>
          </a:xfrm>
          <a:prstGeom prst="rect">
            <a:avLst/>
          </a:prstGeom>
          <a:noFill/>
        </p:spPr>
        <p:txBody>
          <a:bodyPr wrap="none" rtlCol="0">
            <a:spAutoFit/>
          </a:bodyPr>
          <a:lstStyle/>
          <a:p>
            <a:pPr algn="ctr"/>
            <a:r>
              <a:rPr lang="en-US" sz="3200"/>
              <a:t>max score</a:t>
            </a:r>
          </a:p>
          <a:p>
            <a:pPr algn="ctr"/>
            <a:r>
              <a:rPr lang="en-US" sz="4800">
                <a:latin typeface="Franklin Gothic Heavy" panose="020B0903020102020204" pitchFamily="34" charset="0"/>
              </a:rPr>
              <a:t>59</a:t>
            </a:r>
          </a:p>
        </p:txBody>
      </p:sp>
      <p:pic>
        <p:nvPicPr>
          <p:cNvPr id="3" name="Google Shape;649;g3bb46e28b82_0_4258">
            <a:extLst>
              <a:ext uri="{FF2B5EF4-FFF2-40B4-BE49-F238E27FC236}">
                <a16:creationId xmlns:a16="http://schemas.microsoft.com/office/drawing/2014/main" id="{86842F90-1CB9-A240-439D-3F68B92051CD}"/>
              </a:ext>
            </a:extLst>
          </p:cNvPr>
          <p:cNvPicPr preferRelativeResize="0"/>
          <p:nvPr/>
        </p:nvPicPr>
        <p:blipFill>
          <a:blip r:embed="rId9">
            <a:alphaModFix/>
          </a:blip>
          <a:srcRect l="19003" t="72835" r="64967"/>
          <a:stretch>
            <a:fillRect/>
          </a:stretch>
        </p:blipFill>
        <p:spPr>
          <a:xfrm>
            <a:off x="587253" y="3337971"/>
            <a:ext cx="1536192" cy="1527048"/>
          </a:xfrm>
          <a:prstGeom prst="rect">
            <a:avLst/>
          </a:prstGeom>
          <a:noFill/>
          <a:ln>
            <a:noFill/>
          </a:ln>
        </p:spPr>
      </p:pic>
      <p:pic>
        <p:nvPicPr>
          <p:cNvPr id="15" name="Google Shape;649;g3bb46e28b82_0_4258">
            <a:extLst>
              <a:ext uri="{FF2B5EF4-FFF2-40B4-BE49-F238E27FC236}">
                <a16:creationId xmlns:a16="http://schemas.microsoft.com/office/drawing/2014/main" id="{C2870131-E164-1B32-55C6-15440C5EC4C3}"/>
              </a:ext>
            </a:extLst>
          </p:cNvPr>
          <p:cNvPicPr preferRelativeResize="0"/>
          <p:nvPr/>
        </p:nvPicPr>
        <p:blipFill>
          <a:blip r:embed="rId9">
            <a:alphaModFix/>
          </a:blip>
          <a:srcRect l="19003" t="72835" r="64967"/>
          <a:stretch>
            <a:fillRect/>
          </a:stretch>
        </p:blipFill>
        <p:spPr>
          <a:xfrm>
            <a:off x="2721225" y="3318617"/>
            <a:ext cx="1536192" cy="1527048"/>
          </a:xfrm>
          <a:prstGeom prst="rect">
            <a:avLst/>
          </a:prstGeom>
          <a:noFill/>
          <a:ln>
            <a:noFill/>
          </a:ln>
        </p:spPr>
      </p:pic>
      <p:pic>
        <p:nvPicPr>
          <p:cNvPr id="16" name="Google Shape;649;g3bb46e28b82_0_4258">
            <a:extLst>
              <a:ext uri="{FF2B5EF4-FFF2-40B4-BE49-F238E27FC236}">
                <a16:creationId xmlns:a16="http://schemas.microsoft.com/office/drawing/2014/main" id="{E284BCFB-CAD9-832F-DFE6-39A0B539DD66}"/>
              </a:ext>
            </a:extLst>
          </p:cNvPr>
          <p:cNvPicPr preferRelativeResize="0"/>
          <p:nvPr/>
        </p:nvPicPr>
        <p:blipFill>
          <a:blip r:embed="rId9">
            <a:alphaModFix/>
          </a:blip>
          <a:srcRect l="19003" t="72835" r="64967"/>
          <a:stretch>
            <a:fillRect/>
          </a:stretch>
        </p:blipFill>
        <p:spPr>
          <a:xfrm>
            <a:off x="6797596" y="3318617"/>
            <a:ext cx="1536192" cy="1527048"/>
          </a:xfrm>
          <a:prstGeom prst="rect">
            <a:avLst/>
          </a:prstGeom>
          <a:noFill/>
          <a:ln>
            <a:noFill/>
          </a:ln>
        </p:spPr>
      </p:pic>
      <p:pic>
        <p:nvPicPr>
          <p:cNvPr id="17" name="Google Shape;649;g3bb46e28b82_0_4258">
            <a:extLst>
              <a:ext uri="{FF2B5EF4-FFF2-40B4-BE49-F238E27FC236}">
                <a16:creationId xmlns:a16="http://schemas.microsoft.com/office/drawing/2014/main" id="{5D0E99BA-E511-009F-2A7D-57441E65E39F}"/>
              </a:ext>
            </a:extLst>
          </p:cNvPr>
          <p:cNvPicPr preferRelativeResize="0"/>
          <p:nvPr/>
        </p:nvPicPr>
        <p:blipFill>
          <a:blip r:embed="rId9">
            <a:alphaModFix/>
          </a:blip>
          <a:srcRect l="19003" t="72835" r="64967"/>
          <a:stretch>
            <a:fillRect/>
          </a:stretch>
        </p:blipFill>
        <p:spPr>
          <a:xfrm>
            <a:off x="9851091" y="1995178"/>
            <a:ext cx="1536192" cy="1527048"/>
          </a:xfrm>
          <a:prstGeom prst="rect">
            <a:avLst/>
          </a:prstGeom>
          <a:noFill/>
          <a:ln>
            <a:noFill/>
          </a:ln>
        </p:spPr>
      </p:pic>
      <p:sp>
        <p:nvSpPr>
          <p:cNvPr id="18" name="Rectangle 17">
            <a:extLst>
              <a:ext uri="{FF2B5EF4-FFF2-40B4-BE49-F238E27FC236}">
                <a16:creationId xmlns:a16="http://schemas.microsoft.com/office/drawing/2014/main" id="{300289E3-91D1-A6C5-C318-1CFB4B7D4C07}"/>
              </a:ext>
            </a:extLst>
          </p:cNvPr>
          <p:cNvSpPr/>
          <p:nvPr/>
        </p:nvSpPr>
        <p:spPr>
          <a:xfrm>
            <a:off x="0" y="5101693"/>
            <a:ext cx="12192000" cy="691979"/>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Rule does not apply if </a:t>
            </a:r>
            <a:r>
              <a:rPr lang="en-US" sz="2400">
                <a:latin typeface="Franklin Gothic Heavy" panose="020B0903020102020204" pitchFamily="34" charset="0"/>
              </a:rPr>
              <a:t>Student Achievement </a:t>
            </a:r>
            <a:r>
              <a:rPr lang="en-US" sz="2400"/>
              <a:t>Domain is above a 60.</a:t>
            </a:r>
          </a:p>
        </p:txBody>
      </p:sp>
    </p:spTree>
    <p:custDataLst>
      <p:tags r:id="rId1"/>
    </p:custDataLst>
    <p:extLst>
      <p:ext uri="{BB962C8B-B14F-4D97-AF65-F5344CB8AC3E}">
        <p14:creationId xmlns:p14="http://schemas.microsoft.com/office/powerpoint/2010/main" val="155748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68B276B6-BD70-A924-5E8C-140E8FE2A812}"/>
            </a:ext>
          </a:extLst>
        </p:cNvPr>
        <p:cNvGrpSpPr/>
        <p:nvPr/>
      </p:nvGrpSpPr>
      <p:grpSpPr>
        <a:xfrm>
          <a:off x="0" y="0"/>
          <a:ext cx="0" cy="0"/>
          <a:chOff x="0" y="0"/>
          <a:chExt cx="0" cy="0"/>
        </a:xfrm>
      </p:grpSpPr>
      <p:sp>
        <p:nvSpPr>
          <p:cNvPr id="244" name="Google Shape;244;g3bb46e28b82_0_1283">
            <a:extLst>
              <a:ext uri="{FF2B5EF4-FFF2-40B4-BE49-F238E27FC236}">
                <a16:creationId xmlns:a16="http://schemas.microsoft.com/office/drawing/2014/main" id="{E52AF11A-9EA1-24BD-CF29-BCC90186DA04}"/>
              </a:ext>
            </a:extLst>
          </p:cNvPr>
          <p:cNvSpPr txBox="1">
            <a:spLocks noGrp="1"/>
          </p:cNvSpPr>
          <p:nvPr>
            <p:ph type="ctrTitle"/>
          </p:nvPr>
        </p:nvSpPr>
        <p:spPr>
          <a:xfrm>
            <a:off x="419100" y="1536344"/>
            <a:ext cx="10716986" cy="23876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400"/>
              <a:buFont typeface="Verdana"/>
              <a:buNone/>
            </a:pPr>
            <a:r>
              <a:rPr lang="en-US" sz="5400" dirty="0">
                <a:latin typeface="Arial Black" panose="020B0A04020102020204" pitchFamily="34" charset="0"/>
              </a:rPr>
              <a:t>Implications of A–F Ratings</a:t>
            </a:r>
            <a:endParaRPr dirty="0">
              <a:latin typeface="Arial Black" panose="020B0A04020102020204" pitchFamily="34" charset="0"/>
            </a:endParaRPr>
          </a:p>
        </p:txBody>
      </p:sp>
      <p:sp>
        <p:nvSpPr>
          <p:cNvPr id="2" name="Subtitle 1">
            <a:extLst>
              <a:ext uri="{FF2B5EF4-FFF2-40B4-BE49-F238E27FC236}">
                <a16:creationId xmlns:a16="http://schemas.microsoft.com/office/drawing/2014/main" id="{4A5CB254-25BB-57D7-55E9-E0616E039D3A}"/>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67856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2" name="Title 1">
            <a:extLst>
              <a:ext uri="{FF2B5EF4-FFF2-40B4-BE49-F238E27FC236}">
                <a16:creationId xmlns:a16="http://schemas.microsoft.com/office/drawing/2014/main" id="{97FDE83B-9780-84C5-5AE7-2BE874BF1941}"/>
              </a:ext>
            </a:extLst>
          </p:cNvPr>
          <p:cNvSpPr>
            <a:spLocks noGrp="1"/>
          </p:cNvSpPr>
          <p:nvPr>
            <p:ph type="title"/>
          </p:nvPr>
        </p:nvSpPr>
        <p:spPr/>
        <p:txBody>
          <a:bodyPr/>
          <a:lstStyle/>
          <a:p>
            <a:r>
              <a:rPr lang="en-US"/>
              <a:t>A-F Ratings and Implications</a:t>
            </a:r>
          </a:p>
        </p:txBody>
      </p:sp>
      <p:pic>
        <p:nvPicPr>
          <p:cNvPr id="572" name="Google Shape;572;g3bb46e28b82_0_4169"/>
          <p:cNvPicPr preferRelativeResize="0"/>
          <p:nvPr/>
        </p:nvPicPr>
        <p:blipFill>
          <a:blip r:embed="rId4">
            <a:alphaModFix/>
          </a:blip>
          <a:srcRect l="20620" t="22863" r="20819"/>
          <a:stretch>
            <a:fillRect/>
          </a:stretch>
        </p:blipFill>
        <p:spPr>
          <a:xfrm>
            <a:off x="942473" y="1217358"/>
            <a:ext cx="7050506" cy="4423283"/>
          </a:xfrm>
          <a:prstGeom prst="rect">
            <a:avLst/>
          </a:prstGeom>
          <a:noFill/>
          <a:ln>
            <a:noFill/>
          </a:ln>
        </p:spPr>
      </p:pic>
      <p:sp>
        <p:nvSpPr>
          <p:cNvPr id="3" name="Rectangle 2">
            <a:extLst>
              <a:ext uri="{FF2B5EF4-FFF2-40B4-BE49-F238E27FC236}">
                <a16:creationId xmlns:a16="http://schemas.microsoft.com/office/drawing/2014/main" id="{A907E127-4D1A-15CF-2C0B-28C17CC4D7AD}"/>
              </a:ext>
            </a:extLst>
          </p:cNvPr>
          <p:cNvSpPr/>
          <p:nvPr/>
        </p:nvSpPr>
        <p:spPr>
          <a:xfrm>
            <a:off x="7992979" y="1503362"/>
            <a:ext cx="3846095" cy="3705726"/>
          </a:xfrm>
          <a:prstGeom prst="rect">
            <a:avLst/>
          </a:prstGeom>
        </p:spPr>
        <p:style>
          <a:lnRef idx="2">
            <a:schemeClr val="dk1">
              <a:shade val="15000"/>
            </a:schemeClr>
          </a:lnRef>
          <a:fillRef idx="1">
            <a:schemeClr val="dk1"/>
          </a:fillRef>
          <a:effectRef idx="0">
            <a:schemeClr val="dk1"/>
          </a:effectRef>
          <a:fontRef idx="minor">
            <a:schemeClr val="lt1"/>
          </a:fontRef>
        </p:style>
        <p:txBody>
          <a:bodyPr lIns="274320" rIns="274320" rtlCol="0" anchor="ctr"/>
          <a:lstStyle/>
          <a:p>
            <a:pPr>
              <a:lnSpc>
                <a:spcPct val="120000"/>
              </a:lnSpc>
            </a:pPr>
            <a:r>
              <a:rPr lang="en-US" sz="2800"/>
              <a:t>When does your board typically become concerned about student performance at a particular school?</a:t>
            </a:r>
          </a:p>
        </p:txBody>
      </p:sp>
    </p:spTree>
    <p:custDataLst>
      <p:tags r:id="rId1"/>
    </p:custDataLst>
    <p:extLst>
      <p:ext uri="{BB962C8B-B14F-4D97-AF65-F5344CB8AC3E}">
        <p14:creationId xmlns:p14="http://schemas.microsoft.com/office/powerpoint/2010/main" val="324681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05439525-B5E9-9E2F-6213-351692253C19}"/>
            </a:ext>
          </a:extLst>
        </p:cNvPr>
        <p:cNvGrpSpPr/>
        <p:nvPr/>
      </p:nvGrpSpPr>
      <p:grpSpPr>
        <a:xfrm>
          <a:off x="0" y="0"/>
          <a:ext cx="0" cy="0"/>
          <a:chOff x="0" y="0"/>
          <a:chExt cx="0" cy="0"/>
        </a:xfrm>
      </p:grpSpPr>
      <p:sp>
        <p:nvSpPr>
          <p:cNvPr id="135" name="Google Shape;135;p5">
            <a:extLst>
              <a:ext uri="{FF2B5EF4-FFF2-40B4-BE49-F238E27FC236}">
                <a16:creationId xmlns:a16="http://schemas.microsoft.com/office/drawing/2014/main" id="{9E85BB92-49BA-0217-79FE-8D1255988710}"/>
              </a:ext>
            </a:extLst>
          </p:cNvPr>
          <p:cNvSpPr txBox="1">
            <a:spLocks noGrp="1"/>
          </p:cNvSpPr>
          <p:nvPr>
            <p:ph type="title" idx="4294967295"/>
          </p:nvPr>
        </p:nvSpPr>
        <p:spPr>
          <a:xfrm>
            <a:off x="866775" y="1797844"/>
            <a:ext cx="10458450" cy="3262312"/>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Clr>
                <a:srgbClr val="7030A0"/>
              </a:buClr>
              <a:buSzPts val="4800"/>
              <a:buFont typeface="Verdana"/>
              <a:buNone/>
            </a:pPr>
            <a:r>
              <a:rPr lang="en-US" sz="4800" b="0">
                <a:solidFill>
                  <a:schemeClr val="bg1"/>
                </a:solidFill>
              </a:rPr>
              <a:t>Schools (and districts) face </a:t>
            </a:r>
            <a:r>
              <a:rPr lang="en-US" sz="4800" b="0">
                <a:solidFill>
                  <a:schemeClr val="accent2"/>
                </a:solidFill>
                <a:latin typeface="Arial Black" panose="020B0A04020102020204" pitchFamily="34" charset="0"/>
              </a:rPr>
              <a:t>escalating state-level interventions </a:t>
            </a:r>
            <a:r>
              <a:rPr lang="en-US" sz="4800" b="0">
                <a:solidFill>
                  <a:schemeClr val="bg1"/>
                </a:solidFill>
              </a:rPr>
              <a:t>for continued </a:t>
            </a:r>
            <a:r>
              <a:rPr lang="en-US" sz="4800" b="0">
                <a:solidFill>
                  <a:schemeClr val="accent2"/>
                </a:solidFill>
                <a:latin typeface="Arial Black" panose="020B0A04020102020204" pitchFamily="34" charset="0"/>
              </a:rPr>
              <a:t>unacceptable performance</a:t>
            </a:r>
            <a:r>
              <a:rPr lang="en-US" sz="4800" b="0">
                <a:solidFill>
                  <a:schemeClr val="bg1"/>
                </a:solidFill>
                <a:latin typeface="Arial Black" panose="020B0A04020102020204" pitchFamily="34" charset="0"/>
              </a:rPr>
              <a:t>.</a:t>
            </a:r>
            <a:endParaRPr b="0">
              <a:solidFill>
                <a:schemeClr val="bg1"/>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6762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D8C6-252D-2029-6435-C409F44883BE}"/>
              </a:ext>
            </a:extLst>
          </p:cNvPr>
          <p:cNvSpPr>
            <a:spLocks noGrp="1"/>
          </p:cNvSpPr>
          <p:nvPr>
            <p:ph type="title"/>
          </p:nvPr>
        </p:nvSpPr>
        <p:spPr/>
        <p:txBody>
          <a:bodyPr anchor="ctr"/>
          <a:lstStyle/>
          <a:p>
            <a:r>
              <a:rPr lang="en-US"/>
              <a:t>Escalating Campus and District Interventions</a:t>
            </a:r>
          </a:p>
        </p:txBody>
      </p:sp>
      <p:sp>
        <p:nvSpPr>
          <p:cNvPr id="3" name="Rectangle 2">
            <a:extLst>
              <a:ext uri="{FF2B5EF4-FFF2-40B4-BE49-F238E27FC236}">
                <a16:creationId xmlns:a16="http://schemas.microsoft.com/office/drawing/2014/main" id="{58BF35C7-0114-5C2D-90A4-975C6CD9F684}"/>
              </a:ext>
            </a:extLst>
          </p:cNvPr>
          <p:cNvSpPr/>
          <p:nvPr/>
        </p:nvSpPr>
        <p:spPr>
          <a:xfrm>
            <a:off x="2656095" y="3669757"/>
            <a:ext cx="4054642" cy="78205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mj-lt"/>
              </a:rPr>
              <a:t>Targeted Improvement Plan (TIP)</a:t>
            </a:r>
          </a:p>
        </p:txBody>
      </p:sp>
      <p:sp>
        <p:nvSpPr>
          <p:cNvPr id="4" name="Rectangle 3">
            <a:extLst>
              <a:ext uri="{FF2B5EF4-FFF2-40B4-BE49-F238E27FC236}">
                <a16:creationId xmlns:a16="http://schemas.microsoft.com/office/drawing/2014/main" id="{D974769E-60E3-036F-AA4F-EA3129BD4283}"/>
              </a:ext>
            </a:extLst>
          </p:cNvPr>
          <p:cNvSpPr/>
          <p:nvPr/>
        </p:nvSpPr>
        <p:spPr>
          <a:xfrm>
            <a:off x="517846" y="4592854"/>
            <a:ext cx="4054642" cy="78205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Effective Schools Framework Diagnostic</a:t>
            </a:r>
          </a:p>
        </p:txBody>
      </p:sp>
      <p:sp>
        <p:nvSpPr>
          <p:cNvPr id="5" name="Rectangle 4">
            <a:extLst>
              <a:ext uri="{FF2B5EF4-FFF2-40B4-BE49-F238E27FC236}">
                <a16:creationId xmlns:a16="http://schemas.microsoft.com/office/drawing/2014/main" id="{E663DCCF-A688-FA05-BBF5-A534A057FD3B}"/>
              </a:ext>
            </a:extLst>
          </p:cNvPr>
          <p:cNvSpPr/>
          <p:nvPr/>
        </p:nvSpPr>
        <p:spPr>
          <a:xfrm>
            <a:off x="4794344" y="2746660"/>
            <a:ext cx="4054642" cy="7820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Turnaround Plan (TAP)</a:t>
            </a:r>
          </a:p>
        </p:txBody>
      </p:sp>
      <p:sp>
        <p:nvSpPr>
          <p:cNvPr id="6" name="Rectangle 5">
            <a:extLst>
              <a:ext uri="{FF2B5EF4-FFF2-40B4-BE49-F238E27FC236}">
                <a16:creationId xmlns:a16="http://schemas.microsoft.com/office/drawing/2014/main" id="{0EEDB2E8-9564-A981-ADA1-9F1C3CAB8AE5}"/>
              </a:ext>
            </a:extLst>
          </p:cNvPr>
          <p:cNvSpPr/>
          <p:nvPr/>
        </p:nvSpPr>
        <p:spPr>
          <a:xfrm>
            <a:off x="6932594" y="1823563"/>
            <a:ext cx="4768517" cy="78205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mj-lt"/>
              </a:rPr>
              <a:t>School Closure or </a:t>
            </a:r>
          </a:p>
          <a:p>
            <a:pPr algn="ctr"/>
            <a:r>
              <a:rPr lang="en-US" sz="2400">
                <a:solidFill>
                  <a:schemeClr val="tx1"/>
                </a:solidFill>
                <a:latin typeface="+mj-lt"/>
              </a:rPr>
              <a:t>Appointed Board of Managers</a:t>
            </a:r>
          </a:p>
        </p:txBody>
      </p:sp>
    </p:spTree>
    <p:custDataLst>
      <p:tags r:id="rId1"/>
    </p:custDataLst>
    <p:extLst>
      <p:ext uri="{BB962C8B-B14F-4D97-AF65-F5344CB8AC3E}">
        <p14:creationId xmlns:p14="http://schemas.microsoft.com/office/powerpoint/2010/main" val="336109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5400"/>
              <a:buFont typeface="Verdana"/>
              <a:buNone/>
            </a:pPr>
            <a:r>
              <a:rPr lang="en-US" sz="5400">
                <a:solidFill>
                  <a:srgbClr val="007CC2"/>
                </a:solidFill>
              </a:rPr>
              <a:t>Our Time Together</a:t>
            </a:r>
            <a:endParaRPr>
              <a:solidFill>
                <a:srgbClr val="007CC2"/>
              </a:solidFill>
            </a:endParaRPr>
          </a:p>
        </p:txBody>
      </p:sp>
      <p:sp>
        <p:nvSpPr>
          <p:cNvPr id="113" name="Google Shape;113;p2" hidden="1"/>
          <p:cNvSpPr txBox="1">
            <a:spLocks noGrp="1"/>
          </p:cNvSpPr>
          <p:nvPr>
            <p:ph type="sldNum" idx="4294967295"/>
          </p:nvPr>
        </p:nvSpPr>
        <p:spPr>
          <a:xfrm>
            <a:off x="9448800" y="65151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Calibri"/>
              <a:buNone/>
            </a:pPr>
            <a:fld id="{00000000-1234-1234-1234-123412341234}" type="slidenum">
              <a:rPr lang="en-US" sz="1200" b="0" i="0" u="none" strike="noStrike" cap="none">
                <a:solidFill>
                  <a:srgbClr val="7F7F7F"/>
                </a:solidFill>
                <a:latin typeface="Calibri"/>
                <a:ea typeface="Calibri"/>
                <a:cs typeface="Calibri"/>
                <a:sym typeface="Calibri"/>
              </a:rPr>
              <a:t>3</a:t>
            </a:fld>
            <a:endParaRPr sz="1200" b="0" i="0" u="none" strike="noStrike" cap="none">
              <a:solidFill>
                <a:srgbClr val="7F7F7F"/>
              </a:solidFill>
              <a:latin typeface="Calibri"/>
              <a:ea typeface="Calibri"/>
              <a:cs typeface="Calibri"/>
              <a:sym typeface="Calibri"/>
            </a:endParaRPr>
          </a:p>
        </p:txBody>
      </p:sp>
      <p:sp>
        <p:nvSpPr>
          <p:cNvPr id="104" name="Google Shape;104;p2" hidden="1"/>
          <p:cNvSpPr txBox="1"/>
          <p:nvPr/>
        </p:nvSpPr>
        <p:spPr>
          <a:xfrm>
            <a:off x="4691447" y="2923938"/>
            <a:ext cx="7500553" cy="5207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030A0"/>
              </a:buClr>
              <a:buSzPts val="2400"/>
              <a:buFont typeface="Arial"/>
              <a:buNone/>
            </a:pPr>
            <a:r>
              <a:rPr lang="en-US" sz="2400" b="0" i="0" u="none" strike="noStrike" cap="none">
                <a:solidFill>
                  <a:srgbClr val="007CC2"/>
                </a:solidFill>
                <a:latin typeface="Verdana"/>
                <a:ea typeface="Verdana"/>
                <a:cs typeface="Verdana"/>
                <a:sym typeface="Verdana"/>
              </a:rPr>
              <a:t>Governance </a:t>
            </a:r>
            <a:r>
              <a:rPr lang="en-US" sz="2400">
                <a:solidFill>
                  <a:srgbClr val="007CC2"/>
                </a:solidFill>
                <a:latin typeface="Verdana"/>
                <a:ea typeface="Verdana"/>
                <a:cs typeface="Verdana"/>
                <a:sym typeface="Verdana"/>
              </a:rPr>
              <a:t>Mindset</a:t>
            </a:r>
            <a:endParaRPr>
              <a:solidFill>
                <a:srgbClr val="007CC2"/>
              </a:solidFill>
            </a:endParaRPr>
          </a:p>
          <a:p>
            <a:pPr marL="0" marR="0" lvl="0" indent="0" algn="l" rtl="0">
              <a:lnSpc>
                <a:spcPct val="90000"/>
              </a:lnSpc>
              <a:spcBef>
                <a:spcPts val="1000"/>
              </a:spcBef>
              <a:spcAft>
                <a:spcPts val="0"/>
              </a:spcAft>
              <a:buClr>
                <a:srgbClr val="7030A0"/>
              </a:buClr>
              <a:buSzPts val="1800"/>
              <a:buFont typeface="Arial"/>
              <a:buNone/>
            </a:pPr>
            <a:r>
              <a:rPr lang="en-US" sz="1800" b="0" i="0" u="none" strike="noStrike" cap="none">
                <a:solidFill>
                  <a:srgbClr val="007CC2"/>
                </a:solidFill>
                <a:latin typeface="Verdana"/>
                <a:ea typeface="Verdana"/>
                <a:cs typeface="Verdana"/>
                <a:sym typeface="Verdana"/>
              </a:rPr>
              <a:t>     </a:t>
            </a:r>
            <a:r>
              <a:rPr lang="en-US" sz="1800">
                <a:solidFill>
                  <a:srgbClr val="007CC2"/>
                </a:solidFill>
                <a:latin typeface="Verdana"/>
                <a:ea typeface="Verdana"/>
                <a:cs typeface="Verdana"/>
                <a:sym typeface="Verdana"/>
              </a:rPr>
              <a:t>Lifelong Learner</a:t>
            </a:r>
            <a:endParaRPr>
              <a:solidFill>
                <a:srgbClr val="007CC2"/>
              </a:solidFil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rgbClr val="007CC2"/>
              </a:solidFill>
              <a:latin typeface="Verdana"/>
              <a:ea typeface="Verdana"/>
              <a:cs typeface="Verdana"/>
              <a:sym typeface="Verdana"/>
            </a:endParaRPr>
          </a:p>
          <a:p>
            <a:pPr marL="0" marR="0" lvl="0" indent="0" algn="l" rtl="0">
              <a:lnSpc>
                <a:spcPct val="90000"/>
              </a:lnSpc>
              <a:spcBef>
                <a:spcPts val="1000"/>
              </a:spcBef>
              <a:spcAft>
                <a:spcPts val="0"/>
              </a:spcAft>
              <a:buClr>
                <a:srgbClr val="7030A0"/>
              </a:buClr>
              <a:buSzPts val="1800"/>
              <a:buFont typeface="Arial"/>
              <a:buNone/>
            </a:pPr>
            <a:r>
              <a:rPr lang="en-US" sz="2400" b="0" i="0" u="none" strike="noStrike" cap="none">
                <a:solidFill>
                  <a:srgbClr val="007CC2"/>
                </a:solidFill>
                <a:latin typeface="Verdana"/>
                <a:ea typeface="Verdana"/>
                <a:cs typeface="Verdana"/>
                <a:sym typeface="Verdana"/>
              </a:rPr>
              <a:t>​</a:t>
            </a:r>
            <a:endParaRPr sz="2400" b="0" i="0" u="none" strike="noStrike" cap="none">
              <a:solidFill>
                <a:srgbClr val="007CC2"/>
              </a:solidFill>
              <a:latin typeface="Verdana"/>
              <a:ea typeface="Verdana"/>
              <a:cs typeface="Verdana"/>
              <a:sym typeface="Verdana"/>
            </a:endParaRPr>
          </a:p>
          <a:p>
            <a:pPr marL="0" marR="0" lvl="0" indent="0" algn="l" rtl="0">
              <a:lnSpc>
                <a:spcPct val="90000"/>
              </a:lnSpc>
              <a:spcBef>
                <a:spcPts val="1000"/>
              </a:spcBef>
              <a:spcAft>
                <a:spcPts val="0"/>
              </a:spcAft>
              <a:buClr>
                <a:srgbClr val="7030A0"/>
              </a:buClr>
              <a:buSzPts val="2400"/>
              <a:buFont typeface="Arial"/>
              <a:buNone/>
            </a:pPr>
            <a:r>
              <a:rPr lang="en-US" sz="2400" b="0" i="0" u="none" strike="noStrike" cap="none">
                <a:solidFill>
                  <a:srgbClr val="007CC2"/>
                </a:solidFill>
                <a:latin typeface="Verdana"/>
                <a:ea typeface="Verdana"/>
                <a:cs typeface="Verdana"/>
                <a:sym typeface="Verdana"/>
              </a:rPr>
              <a:t> </a:t>
            </a:r>
            <a:endParaRPr>
              <a:solidFill>
                <a:srgbClr val="007CC2"/>
              </a:solidFill>
            </a:endParaRPr>
          </a:p>
        </p:txBody>
      </p:sp>
      <p:sp>
        <p:nvSpPr>
          <p:cNvPr id="105" name="Google Shape;105;p2" hidden="1"/>
          <p:cNvSpPr txBox="1"/>
          <p:nvPr/>
        </p:nvSpPr>
        <p:spPr>
          <a:xfrm>
            <a:off x="4691447" y="3846395"/>
            <a:ext cx="7500600" cy="52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rgbClr val="0677BB"/>
                </a:solidFill>
                <a:latin typeface="Verdana"/>
                <a:ea typeface="Verdana"/>
                <a:cs typeface="Verdana"/>
                <a:sym typeface="Verdana"/>
              </a:rPr>
              <a:t>What do you want your education system to produce?</a:t>
            </a:r>
            <a:r>
              <a:rPr lang="en-US" sz="1600">
                <a:solidFill>
                  <a:srgbClr val="007CC2"/>
                </a:solidFill>
                <a:latin typeface="Verdana"/>
                <a:ea typeface="Verdana"/>
                <a:cs typeface="Verdana"/>
                <a:sym typeface="Verdana"/>
              </a:rPr>
              <a:t>​</a:t>
            </a:r>
            <a:r>
              <a:rPr lang="en-US" sz="2400">
                <a:solidFill>
                  <a:srgbClr val="007CC2"/>
                </a:solidFill>
                <a:latin typeface="Verdana"/>
                <a:ea typeface="Verdana"/>
                <a:cs typeface="Verdana"/>
                <a:sym typeface="Verdana"/>
              </a:rPr>
              <a:t>​</a:t>
            </a:r>
            <a:endParaRPr sz="2400" b="0" i="0" u="none" strike="noStrike" cap="none">
              <a:solidFill>
                <a:srgbClr val="007CC2"/>
              </a:solidFill>
              <a:latin typeface="Verdana"/>
              <a:ea typeface="Verdana"/>
              <a:cs typeface="Verdana"/>
              <a:sym typeface="Verdana"/>
            </a:endParaRPr>
          </a:p>
        </p:txBody>
      </p:sp>
      <p:sp>
        <p:nvSpPr>
          <p:cNvPr id="110" name="Google Shape;110;p2" hidden="1"/>
          <p:cNvSpPr txBox="1"/>
          <p:nvPr/>
        </p:nvSpPr>
        <p:spPr>
          <a:xfrm>
            <a:off x="4741997" y="4784057"/>
            <a:ext cx="7500600" cy="52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rgbClr val="007CC2"/>
                </a:solidFill>
                <a:latin typeface="Verdana"/>
                <a:ea typeface="Verdana"/>
                <a:cs typeface="Verdana"/>
                <a:sym typeface="Verdana"/>
              </a:rPr>
              <a:t>What three domains make up the A-F System?</a:t>
            </a:r>
            <a:endParaRPr sz="2400">
              <a:solidFill>
                <a:srgbClr val="007CC2"/>
              </a:solidFill>
              <a:latin typeface="Verdana"/>
              <a:ea typeface="Verdana"/>
              <a:cs typeface="Verdana"/>
              <a:sym typeface="Verdana"/>
            </a:endParaRPr>
          </a:p>
          <a:p>
            <a:pPr marL="0" marR="0" lvl="0" indent="0" algn="l" rtl="0">
              <a:lnSpc>
                <a:spcPct val="90000"/>
              </a:lnSpc>
              <a:spcBef>
                <a:spcPts val="0"/>
              </a:spcBef>
              <a:spcAft>
                <a:spcPts val="0"/>
              </a:spcAft>
              <a:buClr>
                <a:schemeClr val="dk1"/>
              </a:buClr>
              <a:buSzPts val="2400"/>
              <a:buFont typeface="Arial"/>
              <a:buNone/>
            </a:pPr>
            <a:endParaRPr sz="2400">
              <a:solidFill>
                <a:srgbClr val="007CC2"/>
              </a:solidFill>
              <a:latin typeface="Verdana"/>
              <a:ea typeface="Verdana"/>
              <a:cs typeface="Verdana"/>
              <a:sym typeface="Verdana"/>
            </a:endParaRPr>
          </a:p>
        </p:txBody>
      </p:sp>
      <p:sp>
        <p:nvSpPr>
          <p:cNvPr id="111" name="Google Shape;111;p2" hidden="1"/>
          <p:cNvSpPr txBox="1"/>
          <p:nvPr/>
        </p:nvSpPr>
        <p:spPr>
          <a:xfrm>
            <a:off x="4782397" y="5494607"/>
            <a:ext cx="7500600" cy="52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rgbClr val="007CC2"/>
                </a:solidFill>
                <a:latin typeface="Verdana"/>
                <a:ea typeface="Verdana"/>
                <a:cs typeface="Verdana"/>
                <a:sym typeface="Verdana"/>
              </a:rPr>
              <a:t>How is an A-F accountability system helpful for all Board Trustees to understand current academic performance?</a:t>
            </a:r>
            <a:endParaRPr sz="2400" b="0" i="0" u="none" strike="noStrike" cap="none">
              <a:solidFill>
                <a:srgbClr val="007CC2"/>
              </a:solidFill>
              <a:latin typeface="Verdana"/>
              <a:ea typeface="Verdana"/>
              <a:cs typeface="Verdana"/>
              <a:sym typeface="Verdana"/>
            </a:endParaRPr>
          </a:p>
        </p:txBody>
      </p:sp>
      <p:sp>
        <p:nvSpPr>
          <p:cNvPr id="2" name="Rectangle 1">
            <a:extLst>
              <a:ext uri="{FF2B5EF4-FFF2-40B4-BE49-F238E27FC236}">
                <a16:creationId xmlns:a16="http://schemas.microsoft.com/office/drawing/2014/main" id="{DE474AE2-DEB6-5848-9C59-ABE86589E803}"/>
              </a:ext>
            </a:extLst>
          </p:cNvPr>
          <p:cNvSpPr/>
          <p:nvPr/>
        </p:nvSpPr>
        <p:spPr>
          <a:xfrm>
            <a:off x="886823" y="2000412"/>
            <a:ext cx="2895257" cy="649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9CB7D01-B71B-1E5B-96D6-60604BB54375}"/>
              </a:ext>
            </a:extLst>
          </p:cNvPr>
          <p:cNvSpPr/>
          <p:nvPr/>
        </p:nvSpPr>
        <p:spPr>
          <a:xfrm>
            <a:off x="4637122" y="2012011"/>
            <a:ext cx="2895257" cy="649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560FB85-0FDB-5E80-3A95-FC5401FF3C0F}"/>
              </a:ext>
            </a:extLst>
          </p:cNvPr>
          <p:cNvSpPr/>
          <p:nvPr/>
        </p:nvSpPr>
        <p:spPr>
          <a:xfrm>
            <a:off x="8267680" y="2012011"/>
            <a:ext cx="2895257" cy="6383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C56F01-2266-1991-B761-00678D13EBF4}"/>
              </a:ext>
            </a:extLst>
          </p:cNvPr>
          <p:cNvSpPr/>
          <p:nvPr/>
        </p:nvSpPr>
        <p:spPr>
          <a:xfrm>
            <a:off x="886823" y="2650405"/>
            <a:ext cx="2895257" cy="24293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Applying a Governance Mindset to A–F</a:t>
            </a:r>
          </a:p>
        </p:txBody>
      </p:sp>
      <p:sp>
        <p:nvSpPr>
          <p:cNvPr id="6" name="Rectangle 5">
            <a:extLst>
              <a:ext uri="{FF2B5EF4-FFF2-40B4-BE49-F238E27FC236}">
                <a16:creationId xmlns:a16="http://schemas.microsoft.com/office/drawing/2014/main" id="{99894E88-DAA2-0D10-9CC9-4B2559852D12}"/>
              </a:ext>
            </a:extLst>
          </p:cNvPr>
          <p:cNvSpPr/>
          <p:nvPr/>
        </p:nvSpPr>
        <p:spPr>
          <a:xfrm>
            <a:off x="4637122" y="2650404"/>
            <a:ext cx="2895257" cy="24293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A–F Domains</a:t>
            </a:r>
          </a:p>
        </p:txBody>
      </p:sp>
      <p:sp>
        <p:nvSpPr>
          <p:cNvPr id="7" name="Rectangle 6">
            <a:extLst>
              <a:ext uri="{FF2B5EF4-FFF2-40B4-BE49-F238E27FC236}">
                <a16:creationId xmlns:a16="http://schemas.microsoft.com/office/drawing/2014/main" id="{565D9174-CFD7-B211-3959-4D7EFAE08D1E}"/>
              </a:ext>
            </a:extLst>
          </p:cNvPr>
          <p:cNvSpPr/>
          <p:nvPr/>
        </p:nvSpPr>
        <p:spPr>
          <a:xfrm>
            <a:off x="8267679" y="2650404"/>
            <a:ext cx="2895257" cy="2429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Implications of A–F Ratings</a:t>
            </a:r>
          </a:p>
        </p:txBody>
      </p:sp>
      <p:sp>
        <p:nvSpPr>
          <p:cNvPr id="9" name="TextBox 8">
            <a:extLst>
              <a:ext uri="{FF2B5EF4-FFF2-40B4-BE49-F238E27FC236}">
                <a16:creationId xmlns:a16="http://schemas.microsoft.com/office/drawing/2014/main" id="{B64276E6-29E6-E79C-675C-0C2C37F8CC03}"/>
              </a:ext>
            </a:extLst>
          </p:cNvPr>
          <p:cNvSpPr txBox="1"/>
          <p:nvPr/>
        </p:nvSpPr>
        <p:spPr>
          <a:xfrm>
            <a:off x="1971210" y="1503362"/>
            <a:ext cx="785793" cy="1323439"/>
          </a:xfrm>
          <a:prstGeom prst="rect">
            <a:avLst/>
          </a:prstGeom>
          <a:noFill/>
        </p:spPr>
        <p:txBody>
          <a:bodyPr wrap="none" rtlCol="0">
            <a:spAutoFit/>
          </a:bodyPr>
          <a:lstStyle/>
          <a:p>
            <a:r>
              <a:rPr lang="en-US" sz="8000">
                <a:ln w="19050">
                  <a:solidFill>
                    <a:schemeClr val="tx1"/>
                  </a:solidFill>
                </a:ln>
                <a:solidFill>
                  <a:schemeClr val="bg1"/>
                </a:solidFill>
                <a:latin typeface="Franklin Gothic Heavy" panose="020B0903020102020204" pitchFamily="34" charset="0"/>
              </a:rPr>
              <a:t>1</a:t>
            </a:r>
          </a:p>
        </p:txBody>
      </p:sp>
      <p:sp>
        <p:nvSpPr>
          <p:cNvPr id="10" name="TextBox 9">
            <a:extLst>
              <a:ext uri="{FF2B5EF4-FFF2-40B4-BE49-F238E27FC236}">
                <a16:creationId xmlns:a16="http://schemas.microsoft.com/office/drawing/2014/main" id="{A6B00B28-D353-15EC-5D21-B4A81AC2B40D}"/>
              </a:ext>
            </a:extLst>
          </p:cNvPr>
          <p:cNvSpPr txBox="1"/>
          <p:nvPr/>
        </p:nvSpPr>
        <p:spPr>
          <a:xfrm>
            <a:off x="5721509" y="1503362"/>
            <a:ext cx="785793" cy="1323439"/>
          </a:xfrm>
          <a:prstGeom prst="rect">
            <a:avLst/>
          </a:prstGeom>
          <a:noFill/>
        </p:spPr>
        <p:txBody>
          <a:bodyPr wrap="none" rtlCol="0">
            <a:spAutoFit/>
          </a:bodyPr>
          <a:lstStyle/>
          <a:p>
            <a:r>
              <a:rPr lang="en-US" sz="8000">
                <a:ln w="19050">
                  <a:solidFill>
                    <a:schemeClr val="tx1"/>
                  </a:solidFill>
                </a:ln>
                <a:solidFill>
                  <a:schemeClr val="bg1"/>
                </a:solidFill>
                <a:latin typeface="Franklin Gothic Heavy" panose="020B0903020102020204" pitchFamily="34" charset="0"/>
              </a:rPr>
              <a:t>2</a:t>
            </a:r>
          </a:p>
        </p:txBody>
      </p:sp>
      <p:sp>
        <p:nvSpPr>
          <p:cNvPr id="11" name="TextBox 10">
            <a:extLst>
              <a:ext uri="{FF2B5EF4-FFF2-40B4-BE49-F238E27FC236}">
                <a16:creationId xmlns:a16="http://schemas.microsoft.com/office/drawing/2014/main" id="{50DE52C5-D35F-1762-7C42-2C17C1C287D7}"/>
              </a:ext>
            </a:extLst>
          </p:cNvPr>
          <p:cNvSpPr txBox="1"/>
          <p:nvPr/>
        </p:nvSpPr>
        <p:spPr>
          <a:xfrm>
            <a:off x="9352066" y="1503362"/>
            <a:ext cx="785793" cy="1323439"/>
          </a:xfrm>
          <a:prstGeom prst="rect">
            <a:avLst/>
          </a:prstGeom>
          <a:noFill/>
        </p:spPr>
        <p:txBody>
          <a:bodyPr wrap="none" rtlCol="0">
            <a:spAutoFit/>
          </a:bodyPr>
          <a:lstStyle/>
          <a:p>
            <a:r>
              <a:rPr lang="en-US" sz="8000">
                <a:ln w="19050">
                  <a:solidFill>
                    <a:schemeClr val="tx1"/>
                  </a:solidFill>
                </a:ln>
                <a:solidFill>
                  <a:schemeClr val="bg1"/>
                </a:solidFill>
                <a:latin typeface="Franklin Gothic Heavy" panose="020B0903020102020204" pitchFamily="34" charset="0"/>
              </a:rPr>
              <a:t>3</a:t>
            </a:r>
          </a:p>
        </p:txBody>
      </p:sp>
    </p:spTree>
    <p:custDataLst>
      <p:tags r:id="rId1"/>
    </p:custDataLst>
    <p:extLst>
      <p:ext uri="{BB962C8B-B14F-4D97-AF65-F5344CB8AC3E}">
        <p14:creationId xmlns:p14="http://schemas.microsoft.com/office/powerpoint/2010/main" val="302597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Title 1">
            <a:extLst>
              <a:ext uri="{FF2B5EF4-FFF2-40B4-BE49-F238E27FC236}">
                <a16:creationId xmlns:a16="http://schemas.microsoft.com/office/drawing/2014/main" id="{3494BA6E-AE93-1EBA-3255-6182DCF7BD04}"/>
              </a:ext>
            </a:extLst>
          </p:cNvPr>
          <p:cNvSpPr>
            <a:spLocks noGrp="1"/>
          </p:cNvSpPr>
          <p:nvPr>
            <p:ph type="title"/>
          </p:nvPr>
        </p:nvSpPr>
        <p:spPr/>
        <p:txBody>
          <a:bodyPr anchor="ctr"/>
          <a:lstStyle/>
          <a:p>
            <a:r>
              <a:rPr lang="en-US"/>
              <a:t>Escalations for Consecutive Fs</a:t>
            </a:r>
          </a:p>
        </p:txBody>
      </p:sp>
      <p:sp>
        <p:nvSpPr>
          <p:cNvPr id="5" name="Content Placeholder 4">
            <a:extLst>
              <a:ext uri="{FF2B5EF4-FFF2-40B4-BE49-F238E27FC236}">
                <a16:creationId xmlns:a16="http://schemas.microsoft.com/office/drawing/2014/main" id="{D6F0D8E3-3E35-7625-F7E2-642DFD1B2990}"/>
              </a:ext>
            </a:extLst>
          </p:cNvPr>
          <p:cNvSpPr>
            <a:spLocks noGrp="1"/>
          </p:cNvSpPr>
          <p:nvPr>
            <p:ph idx="4294967295"/>
          </p:nvPr>
        </p:nvSpPr>
        <p:spPr>
          <a:xfrm>
            <a:off x="4957763" y="1401553"/>
            <a:ext cx="6396037" cy="4160838"/>
          </a:xfrm>
          <a:prstGeom prst="rect">
            <a:avLst/>
          </a:prstGeom>
        </p:spPr>
        <p:txBody>
          <a:bodyPr anchor="ctr"/>
          <a:lstStyle/>
          <a:p>
            <a:pPr marL="0" indent="0">
              <a:lnSpc>
                <a:spcPct val="110000"/>
              </a:lnSpc>
              <a:buNone/>
            </a:pPr>
            <a:r>
              <a:rPr lang="en-US" sz="3600"/>
              <a:t>A school rated </a:t>
            </a:r>
            <a:r>
              <a:rPr lang="en-US" sz="3600">
                <a:solidFill>
                  <a:schemeClr val="accent4"/>
                </a:solidFill>
                <a:latin typeface="Arial Black" panose="020B0A04020102020204" pitchFamily="34" charset="0"/>
              </a:rPr>
              <a:t>F</a:t>
            </a:r>
            <a:r>
              <a:rPr lang="en-US" sz="3600"/>
              <a:t> for </a:t>
            </a:r>
            <a:r>
              <a:rPr lang="en-US" sz="3600">
                <a:solidFill>
                  <a:schemeClr val="tx2"/>
                </a:solidFill>
                <a:latin typeface="Arial Black" panose="020B0A04020102020204" pitchFamily="34" charset="0"/>
              </a:rPr>
              <a:t>five</a:t>
            </a:r>
            <a:r>
              <a:rPr lang="en-US" sz="3600">
                <a:solidFill>
                  <a:srgbClr val="003468"/>
                </a:solidFill>
                <a:latin typeface="Arial Black" panose="020B0A04020102020204" pitchFamily="34" charset="0"/>
              </a:rPr>
              <a:t> </a:t>
            </a:r>
            <a:r>
              <a:rPr lang="en-US" sz="3600">
                <a:solidFill>
                  <a:schemeClr val="tx2"/>
                </a:solidFill>
                <a:latin typeface="Arial Black" panose="020B0A04020102020204" pitchFamily="34" charset="0"/>
              </a:rPr>
              <a:t>consecutive years </a:t>
            </a:r>
            <a:r>
              <a:rPr lang="en-US" sz="3600"/>
              <a:t>can be closed or appointed a board of managers.</a:t>
            </a:r>
          </a:p>
        </p:txBody>
      </p:sp>
      <p:pic>
        <p:nvPicPr>
          <p:cNvPr id="4" name="Graphic 3" descr="Warning with solid fill">
            <a:extLst>
              <a:ext uri="{FF2B5EF4-FFF2-40B4-BE49-F238E27FC236}">
                <a16:creationId xmlns:a16="http://schemas.microsoft.com/office/drawing/2014/main" id="{7EECB92D-ECB9-9BDB-A6EF-D95070B130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4108" y="1825625"/>
            <a:ext cx="3312695" cy="3312695"/>
          </a:xfrm>
          <a:prstGeom prst="rect">
            <a:avLst/>
          </a:prstGeom>
        </p:spPr>
      </p:pic>
      <p:pic>
        <p:nvPicPr>
          <p:cNvPr id="3" name="Graphic 2" descr="Camera with solid fill">
            <a:extLst>
              <a:ext uri="{FF2B5EF4-FFF2-40B4-BE49-F238E27FC236}">
                <a16:creationId xmlns:a16="http://schemas.microsoft.com/office/drawing/2014/main" id="{EB55491C-40F3-00F7-DE34-22015022710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2350629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2" name="Title 1">
            <a:extLst>
              <a:ext uri="{FF2B5EF4-FFF2-40B4-BE49-F238E27FC236}">
                <a16:creationId xmlns:a16="http://schemas.microsoft.com/office/drawing/2014/main" id="{5C70EB51-23E2-B27D-DC84-44951C8732F7}"/>
              </a:ext>
            </a:extLst>
          </p:cNvPr>
          <p:cNvSpPr>
            <a:spLocks noGrp="1"/>
          </p:cNvSpPr>
          <p:nvPr>
            <p:ph type="title"/>
          </p:nvPr>
        </p:nvSpPr>
        <p:spPr>
          <a:xfrm>
            <a:off x="563565" y="154160"/>
            <a:ext cx="10948233" cy="931862"/>
          </a:xfrm>
        </p:spPr>
        <p:txBody>
          <a:bodyPr/>
          <a:lstStyle/>
          <a:p>
            <a:r>
              <a:rPr lang="en-US" sz="4000"/>
              <a:t>Unacceptable Performance Rating for Five Consecutive Years: Historical Interventions</a:t>
            </a:r>
          </a:p>
        </p:txBody>
      </p:sp>
      <p:sp>
        <p:nvSpPr>
          <p:cNvPr id="3" name="Rectangle 2">
            <a:extLst>
              <a:ext uri="{FF2B5EF4-FFF2-40B4-BE49-F238E27FC236}">
                <a16:creationId xmlns:a16="http://schemas.microsoft.com/office/drawing/2014/main" id="{F5940F3E-EBFE-C343-14EB-3BB1AB77FD33}"/>
              </a:ext>
            </a:extLst>
          </p:cNvPr>
          <p:cNvSpPr/>
          <p:nvPr/>
        </p:nvSpPr>
        <p:spPr>
          <a:xfrm>
            <a:off x="1010653"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735E2B-E0BF-C269-E492-FA8C69759264}"/>
              </a:ext>
            </a:extLst>
          </p:cNvPr>
          <p:cNvSpPr/>
          <p:nvPr/>
        </p:nvSpPr>
        <p:spPr>
          <a:xfrm>
            <a:off x="3186364"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DA9398F-E907-5F6E-022B-CC46A6CEFD30}"/>
              </a:ext>
            </a:extLst>
          </p:cNvPr>
          <p:cNvSpPr/>
          <p:nvPr/>
        </p:nvSpPr>
        <p:spPr>
          <a:xfrm>
            <a:off x="5362075"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5F17E5-6D2C-A4B2-432A-31AA71694B6B}"/>
              </a:ext>
            </a:extLst>
          </p:cNvPr>
          <p:cNvSpPr/>
          <p:nvPr/>
        </p:nvSpPr>
        <p:spPr>
          <a:xfrm>
            <a:off x="7537786"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1970CD-DC66-A073-48C3-0F3A6C44EC53}"/>
              </a:ext>
            </a:extLst>
          </p:cNvPr>
          <p:cNvSpPr/>
          <p:nvPr/>
        </p:nvSpPr>
        <p:spPr>
          <a:xfrm>
            <a:off x="9713495"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60BFF1-EC47-396E-2163-AAC6D9E265DD}"/>
              </a:ext>
            </a:extLst>
          </p:cNvPr>
          <p:cNvSpPr/>
          <p:nvPr/>
        </p:nvSpPr>
        <p:spPr>
          <a:xfrm>
            <a:off x="1010653"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1</a:t>
            </a:r>
          </a:p>
        </p:txBody>
      </p:sp>
      <p:sp>
        <p:nvSpPr>
          <p:cNvPr id="9" name="Rectangle 8">
            <a:extLst>
              <a:ext uri="{FF2B5EF4-FFF2-40B4-BE49-F238E27FC236}">
                <a16:creationId xmlns:a16="http://schemas.microsoft.com/office/drawing/2014/main" id="{0F6DD5A2-D19D-AD82-36D5-80D052763013}"/>
              </a:ext>
            </a:extLst>
          </p:cNvPr>
          <p:cNvSpPr/>
          <p:nvPr/>
        </p:nvSpPr>
        <p:spPr>
          <a:xfrm>
            <a:off x="3186364"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2</a:t>
            </a:r>
          </a:p>
        </p:txBody>
      </p:sp>
      <p:sp>
        <p:nvSpPr>
          <p:cNvPr id="10" name="Rectangle 9">
            <a:extLst>
              <a:ext uri="{FF2B5EF4-FFF2-40B4-BE49-F238E27FC236}">
                <a16:creationId xmlns:a16="http://schemas.microsoft.com/office/drawing/2014/main" id="{E255E2AF-43B3-B86C-7DD4-F8D0D19F807F}"/>
              </a:ext>
            </a:extLst>
          </p:cNvPr>
          <p:cNvSpPr/>
          <p:nvPr/>
        </p:nvSpPr>
        <p:spPr>
          <a:xfrm>
            <a:off x="5362075"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3</a:t>
            </a:r>
          </a:p>
        </p:txBody>
      </p:sp>
      <p:sp>
        <p:nvSpPr>
          <p:cNvPr id="11" name="Rectangle 10">
            <a:extLst>
              <a:ext uri="{FF2B5EF4-FFF2-40B4-BE49-F238E27FC236}">
                <a16:creationId xmlns:a16="http://schemas.microsoft.com/office/drawing/2014/main" id="{CE4C1FA9-EADD-2702-C063-57BBE1EFD00E}"/>
              </a:ext>
            </a:extLst>
          </p:cNvPr>
          <p:cNvSpPr/>
          <p:nvPr/>
        </p:nvSpPr>
        <p:spPr>
          <a:xfrm>
            <a:off x="7537786"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4</a:t>
            </a:r>
          </a:p>
        </p:txBody>
      </p:sp>
      <p:sp>
        <p:nvSpPr>
          <p:cNvPr id="12" name="Rectangle 11">
            <a:extLst>
              <a:ext uri="{FF2B5EF4-FFF2-40B4-BE49-F238E27FC236}">
                <a16:creationId xmlns:a16="http://schemas.microsoft.com/office/drawing/2014/main" id="{7CA83B16-F4B8-56E3-DADA-653C076166B6}"/>
              </a:ext>
            </a:extLst>
          </p:cNvPr>
          <p:cNvSpPr/>
          <p:nvPr/>
        </p:nvSpPr>
        <p:spPr>
          <a:xfrm>
            <a:off x="9713495"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5</a:t>
            </a:r>
          </a:p>
        </p:txBody>
      </p:sp>
      <p:pic>
        <p:nvPicPr>
          <p:cNvPr id="13" name="Google Shape;649;g3bb46e28b82_0_4258">
            <a:extLst>
              <a:ext uri="{FF2B5EF4-FFF2-40B4-BE49-F238E27FC236}">
                <a16:creationId xmlns:a16="http://schemas.microsoft.com/office/drawing/2014/main" id="{F31E9C3F-8295-A026-A756-F9CE94420393}"/>
              </a:ext>
            </a:extLst>
          </p:cNvPr>
          <p:cNvPicPr preferRelativeResize="0"/>
          <p:nvPr/>
        </p:nvPicPr>
        <p:blipFill>
          <a:blip r:embed="rId4">
            <a:alphaModFix/>
          </a:blip>
          <a:srcRect l="19003" t="72835" r="64967"/>
          <a:stretch>
            <a:fillRect/>
          </a:stretch>
        </p:blipFill>
        <p:spPr>
          <a:xfrm>
            <a:off x="1147630" y="2303298"/>
            <a:ext cx="1193898" cy="1186791"/>
          </a:xfrm>
          <a:prstGeom prst="rect">
            <a:avLst/>
          </a:prstGeom>
          <a:noFill/>
          <a:ln>
            <a:noFill/>
          </a:ln>
        </p:spPr>
      </p:pic>
      <p:pic>
        <p:nvPicPr>
          <p:cNvPr id="14" name="Google Shape;649;g3bb46e28b82_0_4258">
            <a:extLst>
              <a:ext uri="{FF2B5EF4-FFF2-40B4-BE49-F238E27FC236}">
                <a16:creationId xmlns:a16="http://schemas.microsoft.com/office/drawing/2014/main" id="{B796745A-AB21-1921-7EE9-0D127F665570}"/>
              </a:ext>
            </a:extLst>
          </p:cNvPr>
          <p:cNvPicPr preferRelativeResize="0"/>
          <p:nvPr/>
        </p:nvPicPr>
        <p:blipFill>
          <a:blip r:embed="rId4">
            <a:alphaModFix/>
          </a:blip>
          <a:srcRect l="19003" t="72835" r="64967"/>
          <a:stretch>
            <a:fillRect/>
          </a:stretch>
        </p:blipFill>
        <p:spPr>
          <a:xfrm>
            <a:off x="3323340" y="2303298"/>
            <a:ext cx="1193898" cy="1186791"/>
          </a:xfrm>
          <a:prstGeom prst="rect">
            <a:avLst/>
          </a:prstGeom>
          <a:noFill/>
          <a:ln>
            <a:noFill/>
          </a:ln>
        </p:spPr>
      </p:pic>
      <p:pic>
        <p:nvPicPr>
          <p:cNvPr id="15" name="Google Shape;649;g3bb46e28b82_0_4258">
            <a:extLst>
              <a:ext uri="{FF2B5EF4-FFF2-40B4-BE49-F238E27FC236}">
                <a16:creationId xmlns:a16="http://schemas.microsoft.com/office/drawing/2014/main" id="{799497EA-8CDA-26F7-AF71-F9898A31489E}"/>
              </a:ext>
            </a:extLst>
          </p:cNvPr>
          <p:cNvPicPr preferRelativeResize="0"/>
          <p:nvPr/>
        </p:nvPicPr>
        <p:blipFill>
          <a:blip r:embed="rId4">
            <a:alphaModFix/>
          </a:blip>
          <a:srcRect l="19003" t="72835" r="64967"/>
          <a:stretch>
            <a:fillRect/>
          </a:stretch>
        </p:blipFill>
        <p:spPr>
          <a:xfrm>
            <a:off x="5499050" y="2303298"/>
            <a:ext cx="1193898" cy="1186791"/>
          </a:xfrm>
          <a:prstGeom prst="rect">
            <a:avLst/>
          </a:prstGeom>
          <a:noFill/>
          <a:ln>
            <a:noFill/>
          </a:ln>
        </p:spPr>
      </p:pic>
      <p:pic>
        <p:nvPicPr>
          <p:cNvPr id="16" name="Google Shape;649;g3bb46e28b82_0_4258">
            <a:extLst>
              <a:ext uri="{FF2B5EF4-FFF2-40B4-BE49-F238E27FC236}">
                <a16:creationId xmlns:a16="http://schemas.microsoft.com/office/drawing/2014/main" id="{4776FDA5-A4EB-65BC-A65C-6A68C7C0CCC6}"/>
              </a:ext>
            </a:extLst>
          </p:cNvPr>
          <p:cNvPicPr preferRelativeResize="0"/>
          <p:nvPr/>
        </p:nvPicPr>
        <p:blipFill>
          <a:blip r:embed="rId4">
            <a:alphaModFix/>
          </a:blip>
          <a:srcRect l="19003" t="72835" r="64967"/>
          <a:stretch>
            <a:fillRect/>
          </a:stretch>
        </p:blipFill>
        <p:spPr>
          <a:xfrm>
            <a:off x="7674760" y="2303298"/>
            <a:ext cx="1193898" cy="1186791"/>
          </a:xfrm>
          <a:prstGeom prst="rect">
            <a:avLst/>
          </a:prstGeom>
          <a:noFill/>
          <a:ln>
            <a:noFill/>
          </a:ln>
        </p:spPr>
      </p:pic>
      <p:pic>
        <p:nvPicPr>
          <p:cNvPr id="17" name="Google Shape;649;g3bb46e28b82_0_4258">
            <a:extLst>
              <a:ext uri="{FF2B5EF4-FFF2-40B4-BE49-F238E27FC236}">
                <a16:creationId xmlns:a16="http://schemas.microsoft.com/office/drawing/2014/main" id="{63D9DB7D-A3BF-B36E-7C4A-063A99EFC659}"/>
              </a:ext>
            </a:extLst>
          </p:cNvPr>
          <p:cNvPicPr preferRelativeResize="0"/>
          <p:nvPr/>
        </p:nvPicPr>
        <p:blipFill>
          <a:blip r:embed="rId4">
            <a:alphaModFix/>
          </a:blip>
          <a:srcRect l="19003" t="72835" r="64967"/>
          <a:stretch>
            <a:fillRect/>
          </a:stretch>
        </p:blipFill>
        <p:spPr>
          <a:xfrm>
            <a:off x="9850472" y="2303298"/>
            <a:ext cx="1193898" cy="1186791"/>
          </a:xfrm>
          <a:prstGeom prst="rect">
            <a:avLst/>
          </a:prstGeom>
          <a:noFill/>
          <a:ln>
            <a:noFill/>
          </a:ln>
        </p:spPr>
      </p:pic>
      <p:sp>
        <p:nvSpPr>
          <p:cNvPr id="18" name="TextBox 17">
            <a:extLst>
              <a:ext uri="{FF2B5EF4-FFF2-40B4-BE49-F238E27FC236}">
                <a16:creationId xmlns:a16="http://schemas.microsoft.com/office/drawing/2014/main" id="{747C617B-D2CF-58D0-3339-DFBFD5749E38}"/>
              </a:ext>
            </a:extLst>
          </p:cNvPr>
          <p:cNvSpPr txBox="1"/>
          <p:nvPr/>
        </p:nvSpPr>
        <p:spPr>
          <a:xfrm>
            <a:off x="839788" y="3810749"/>
            <a:ext cx="1925053" cy="1200329"/>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t>ESF Diagnostic</a:t>
            </a:r>
          </a:p>
        </p:txBody>
      </p:sp>
      <p:sp>
        <p:nvSpPr>
          <p:cNvPr id="19" name="TextBox 18">
            <a:extLst>
              <a:ext uri="{FF2B5EF4-FFF2-40B4-BE49-F238E27FC236}">
                <a16:creationId xmlns:a16="http://schemas.microsoft.com/office/drawing/2014/main" id="{18A1412D-1BED-A6F2-7B07-4DFF745771C9}"/>
              </a:ext>
            </a:extLst>
          </p:cNvPr>
          <p:cNvSpPr txBox="1"/>
          <p:nvPr/>
        </p:nvSpPr>
        <p:spPr>
          <a:xfrm>
            <a:off x="3026527" y="3810749"/>
            <a:ext cx="1925053" cy="1754326"/>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latin typeface="+mj-lt"/>
              </a:rPr>
              <a:t>Develop</a:t>
            </a:r>
            <a:r>
              <a:rPr lang="en-US"/>
              <a:t> Turnaround Plan (TAP)</a:t>
            </a:r>
          </a:p>
        </p:txBody>
      </p:sp>
      <p:sp>
        <p:nvSpPr>
          <p:cNvPr id="20" name="TextBox 19">
            <a:extLst>
              <a:ext uri="{FF2B5EF4-FFF2-40B4-BE49-F238E27FC236}">
                <a16:creationId xmlns:a16="http://schemas.microsoft.com/office/drawing/2014/main" id="{CFDAB9E5-5453-03E5-D8AF-FF8C6187D2B3}"/>
              </a:ext>
            </a:extLst>
          </p:cNvPr>
          <p:cNvSpPr txBox="1"/>
          <p:nvPr/>
        </p:nvSpPr>
        <p:spPr>
          <a:xfrm>
            <a:off x="5213266" y="3810749"/>
            <a:ext cx="1925053"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rPr>
              <a:t>Implement</a:t>
            </a:r>
            <a:r>
              <a:rPr lang="en-US"/>
              <a:t> Turnaround Plan (TAP)</a:t>
            </a:r>
          </a:p>
        </p:txBody>
      </p:sp>
      <p:sp>
        <p:nvSpPr>
          <p:cNvPr id="21" name="TextBox 20">
            <a:extLst>
              <a:ext uri="{FF2B5EF4-FFF2-40B4-BE49-F238E27FC236}">
                <a16:creationId xmlns:a16="http://schemas.microsoft.com/office/drawing/2014/main" id="{D12B6634-956F-E6CF-AB3C-F97990C24031}"/>
              </a:ext>
            </a:extLst>
          </p:cNvPr>
          <p:cNvSpPr txBox="1"/>
          <p:nvPr/>
        </p:nvSpPr>
        <p:spPr>
          <a:xfrm>
            <a:off x="7400005" y="3810749"/>
            <a:ext cx="1925053"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rPr>
              <a:t>Implement</a:t>
            </a:r>
            <a:r>
              <a:rPr lang="en-US"/>
              <a:t> Turnaround Plan (TAP)</a:t>
            </a:r>
          </a:p>
        </p:txBody>
      </p:sp>
      <p:sp>
        <p:nvSpPr>
          <p:cNvPr id="22" name="TextBox 21">
            <a:extLst>
              <a:ext uri="{FF2B5EF4-FFF2-40B4-BE49-F238E27FC236}">
                <a16:creationId xmlns:a16="http://schemas.microsoft.com/office/drawing/2014/main" id="{4214896A-C2AE-F792-0C84-8F8172A0810C}"/>
              </a:ext>
            </a:extLst>
          </p:cNvPr>
          <p:cNvSpPr txBox="1"/>
          <p:nvPr/>
        </p:nvSpPr>
        <p:spPr>
          <a:xfrm>
            <a:off x="9586746" y="3810749"/>
            <a:ext cx="1925053" cy="923330"/>
          </a:xfrm>
          <a:prstGeom prst="rect">
            <a:avLst/>
          </a:prstGeom>
          <a:noFill/>
        </p:spPr>
        <p:txBody>
          <a:bodyPr wrap="square" rtlCol="0">
            <a:spAutoFit/>
          </a:bodyPr>
          <a:lstStyle/>
          <a:p>
            <a:pPr marL="285750" indent="-285750">
              <a:buFont typeface="Arial" panose="020B0604020202020204" pitchFamily="34" charset="0"/>
              <a:buChar char="•"/>
            </a:pPr>
            <a:r>
              <a:rPr lang="en-US"/>
              <a:t>School Closure or Board of Managers</a:t>
            </a:r>
          </a:p>
        </p:txBody>
      </p:sp>
      <p:sp>
        <p:nvSpPr>
          <p:cNvPr id="23" name="Rectangle 22">
            <a:extLst>
              <a:ext uri="{FF2B5EF4-FFF2-40B4-BE49-F238E27FC236}">
                <a16:creationId xmlns:a16="http://schemas.microsoft.com/office/drawing/2014/main" id="{D481C5A6-9746-A38D-BFA3-535D0C006F93}"/>
              </a:ext>
            </a:extLst>
          </p:cNvPr>
          <p:cNvSpPr/>
          <p:nvPr/>
        </p:nvSpPr>
        <p:spPr>
          <a:xfrm>
            <a:off x="5213266" y="5081647"/>
            <a:ext cx="6978734"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*A, B, or C = Timeline Reset</a:t>
            </a:r>
          </a:p>
        </p:txBody>
      </p:sp>
      <p:sp>
        <p:nvSpPr>
          <p:cNvPr id="24" name="Arrow: Pentagon 23">
            <a:extLst>
              <a:ext uri="{FF2B5EF4-FFF2-40B4-BE49-F238E27FC236}">
                <a16:creationId xmlns:a16="http://schemas.microsoft.com/office/drawing/2014/main" id="{34D4DC90-1EB2-5F32-1791-FCF7F9E60ACD}"/>
              </a:ext>
            </a:extLst>
          </p:cNvPr>
          <p:cNvSpPr/>
          <p:nvPr/>
        </p:nvSpPr>
        <p:spPr>
          <a:xfrm rot="5400000">
            <a:off x="1642310"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D6897757-06C4-65ED-7689-F5280C0A3F5A}"/>
              </a:ext>
            </a:extLst>
          </p:cNvPr>
          <p:cNvSpPr/>
          <p:nvPr/>
        </p:nvSpPr>
        <p:spPr>
          <a:xfrm rot="5400000">
            <a:off x="3818021"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id="{0483127B-B03C-F5CE-0630-9C6CEEBEA2B5}"/>
              </a:ext>
            </a:extLst>
          </p:cNvPr>
          <p:cNvSpPr/>
          <p:nvPr/>
        </p:nvSpPr>
        <p:spPr>
          <a:xfrm rot="5400000">
            <a:off x="5993732"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36B003C0-8D59-5AFD-1E95-913E760C0E8D}"/>
              </a:ext>
            </a:extLst>
          </p:cNvPr>
          <p:cNvSpPr/>
          <p:nvPr/>
        </p:nvSpPr>
        <p:spPr>
          <a:xfrm rot="5400000">
            <a:off x="8169443"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0F59FCE9-7032-0D01-67E6-F4A1491D438D}"/>
              </a:ext>
            </a:extLst>
          </p:cNvPr>
          <p:cNvSpPr/>
          <p:nvPr/>
        </p:nvSpPr>
        <p:spPr>
          <a:xfrm rot="5400000">
            <a:off x="10345153"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3187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1BD9C7B0-2F90-C2DD-AA37-9235C0BC8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B137F-7393-CD2D-D223-336258DCC2C1}"/>
              </a:ext>
            </a:extLst>
          </p:cNvPr>
          <p:cNvSpPr>
            <a:spLocks noGrp="1"/>
          </p:cNvSpPr>
          <p:nvPr>
            <p:ph type="title"/>
          </p:nvPr>
        </p:nvSpPr>
        <p:spPr>
          <a:xfrm>
            <a:off x="563565" y="154160"/>
            <a:ext cx="10948233" cy="931862"/>
          </a:xfrm>
        </p:spPr>
        <p:txBody>
          <a:bodyPr/>
          <a:lstStyle/>
          <a:p>
            <a:r>
              <a:rPr lang="en-US" sz="4000"/>
              <a:t>Unacceptable Performance Rating for Five Consecutive Years: </a:t>
            </a:r>
            <a:r>
              <a:rPr lang="en-US" sz="4000">
                <a:solidFill>
                  <a:schemeClr val="tx2"/>
                </a:solidFill>
              </a:rPr>
              <a:t>Example 1</a:t>
            </a:r>
          </a:p>
        </p:txBody>
      </p:sp>
      <p:sp>
        <p:nvSpPr>
          <p:cNvPr id="3" name="Rectangle 2">
            <a:extLst>
              <a:ext uri="{FF2B5EF4-FFF2-40B4-BE49-F238E27FC236}">
                <a16:creationId xmlns:a16="http://schemas.microsoft.com/office/drawing/2014/main" id="{AE982224-2C15-5B01-2A74-546D82492D3E}"/>
              </a:ext>
            </a:extLst>
          </p:cNvPr>
          <p:cNvSpPr/>
          <p:nvPr/>
        </p:nvSpPr>
        <p:spPr>
          <a:xfrm>
            <a:off x="1010653"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03C44C8-06B3-B999-E53C-F19A57FA30EE}"/>
              </a:ext>
            </a:extLst>
          </p:cNvPr>
          <p:cNvSpPr/>
          <p:nvPr/>
        </p:nvSpPr>
        <p:spPr>
          <a:xfrm>
            <a:off x="3186364"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2C8F72-3831-010E-5B56-4C8901581220}"/>
              </a:ext>
            </a:extLst>
          </p:cNvPr>
          <p:cNvSpPr/>
          <p:nvPr/>
        </p:nvSpPr>
        <p:spPr>
          <a:xfrm>
            <a:off x="5362075"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95676-555A-6C95-8798-17FE887CF5C2}"/>
              </a:ext>
            </a:extLst>
          </p:cNvPr>
          <p:cNvSpPr/>
          <p:nvPr/>
        </p:nvSpPr>
        <p:spPr>
          <a:xfrm>
            <a:off x="7537786"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18FE09-2887-FB74-5A38-E44A02C60CFB}"/>
              </a:ext>
            </a:extLst>
          </p:cNvPr>
          <p:cNvSpPr/>
          <p:nvPr/>
        </p:nvSpPr>
        <p:spPr>
          <a:xfrm>
            <a:off x="9713495" y="2184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649;g3bb46e28b82_0_4258">
            <a:extLst>
              <a:ext uri="{FF2B5EF4-FFF2-40B4-BE49-F238E27FC236}">
                <a16:creationId xmlns:a16="http://schemas.microsoft.com/office/drawing/2014/main" id="{39E56DF3-F767-7DF0-F59F-0ECE5B89048F}"/>
              </a:ext>
            </a:extLst>
          </p:cNvPr>
          <p:cNvPicPr preferRelativeResize="0"/>
          <p:nvPr/>
        </p:nvPicPr>
        <p:blipFill>
          <a:blip r:embed="rId4">
            <a:alphaModFix/>
          </a:blip>
          <a:srcRect l="19003" t="72835" r="64967"/>
          <a:stretch>
            <a:fillRect/>
          </a:stretch>
        </p:blipFill>
        <p:spPr>
          <a:xfrm>
            <a:off x="1147630" y="2303298"/>
            <a:ext cx="1193898" cy="1186791"/>
          </a:xfrm>
          <a:prstGeom prst="rect">
            <a:avLst/>
          </a:prstGeom>
          <a:noFill/>
          <a:ln>
            <a:noFill/>
          </a:ln>
        </p:spPr>
      </p:pic>
      <p:pic>
        <p:nvPicPr>
          <p:cNvPr id="14" name="Google Shape;649;g3bb46e28b82_0_4258">
            <a:extLst>
              <a:ext uri="{FF2B5EF4-FFF2-40B4-BE49-F238E27FC236}">
                <a16:creationId xmlns:a16="http://schemas.microsoft.com/office/drawing/2014/main" id="{405BBD61-9D58-59AC-2529-92813D404BA3}"/>
              </a:ext>
            </a:extLst>
          </p:cNvPr>
          <p:cNvPicPr preferRelativeResize="0"/>
          <p:nvPr/>
        </p:nvPicPr>
        <p:blipFill>
          <a:blip r:embed="rId4">
            <a:alphaModFix/>
          </a:blip>
          <a:srcRect l="19003" t="72835" r="64967"/>
          <a:stretch>
            <a:fillRect/>
          </a:stretch>
        </p:blipFill>
        <p:spPr>
          <a:xfrm>
            <a:off x="3323340" y="2303298"/>
            <a:ext cx="1193898" cy="1186791"/>
          </a:xfrm>
          <a:prstGeom prst="rect">
            <a:avLst/>
          </a:prstGeom>
          <a:noFill/>
          <a:ln>
            <a:noFill/>
          </a:ln>
        </p:spPr>
      </p:pic>
      <p:pic>
        <p:nvPicPr>
          <p:cNvPr id="15" name="Google Shape;649;g3bb46e28b82_0_4258">
            <a:extLst>
              <a:ext uri="{FF2B5EF4-FFF2-40B4-BE49-F238E27FC236}">
                <a16:creationId xmlns:a16="http://schemas.microsoft.com/office/drawing/2014/main" id="{C4F2326A-20F0-C8C5-5436-7A4CC9B2CAAA}"/>
              </a:ext>
            </a:extLst>
          </p:cNvPr>
          <p:cNvPicPr preferRelativeResize="0"/>
          <p:nvPr/>
        </p:nvPicPr>
        <p:blipFill>
          <a:blip r:embed="rId4">
            <a:alphaModFix/>
          </a:blip>
          <a:srcRect l="19003" t="72835" r="64967"/>
          <a:stretch>
            <a:fillRect/>
          </a:stretch>
        </p:blipFill>
        <p:spPr>
          <a:xfrm>
            <a:off x="5499050" y="2303298"/>
            <a:ext cx="1193898" cy="1186791"/>
          </a:xfrm>
          <a:prstGeom prst="rect">
            <a:avLst/>
          </a:prstGeom>
          <a:noFill/>
          <a:ln>
            <a:noFill/>
          </a:ln>
        </p:spPr>
      </p:pic>
      <p:pic>
        <p:nvPicPr>
          <p:cNvPr id="16" name="Google Shape;649;g3bb46e28b82_0_4258">
            <a:extLst>
              <a:ext uri="{FF2B5EF4-FFF2-40B4-BE49-F238E27FC236}">
                <a16:creationId xmlns:a16="http://schemas.microsoft.com/office/drawing/2014/main" id="{E7F185FB-CB55-7CFA-E6C6-BDCCE5193560}"/>
              </a:ext>
            </a:extLst>
          </p:cNvPr>
          <p:cNvPicPr preferRelativeResize="0"/>
          <p:nvPr/>
        </p:nvPicPr>
        <p:blipFill>
          <a:blip r:embed="rId4">
            <a:alphaModFix/>
          </a:blip>
          <a:srcRect l="19003" t="72835" r="64967"/>
          <a:stretch>
            <a:fillRect/>
          </a:stretch>
        </p:blipFill>
        <p:spPr>
          <a:xfrm>
            <a:off x="7674760" y="2303298"/>
            <a:ext cx="1193898" cy="1186791"/>
          </a:xfrm>
          <a:prstGeom prst="rect">
            <a:avLst/>
          </a:prstGeom>
          <a:noFill/>
          <a:ln>
            <a:noFill/>
          </a:ln>
        </p:spPr>
      </p:pic>
      <p:pic>
        <p:nvPicPr>
          <p:cNvPr id="17" name="Google Shape;649;g3bb46e28b82_0_4258">
            <a:extLst>
              <a:ext uri="{FF2B5EF4-FFF2-40B4-BE49-F238E27FC236}">
                <a16:creationId xmlns:a16="http://schemas.microsoft.com/office/drawing/2014/main" id="{9E0503CB-C8F4-51F6-5470-C8439B56330F}"/>
              </a:ext>
            </a:extLst>
          </p:cNvPr>
          <p:cNvPicPr preferRelativeResize="0"/>
          <p:nvPr/>
        </p:nvPicPr>
        <p:blipFill>
          <a:blip r:embed="rId4">
            <a:alphaModFix/>
          </a:blip>
          <a:srcRect l="19003" t="72835" r="64967"/>
          <a:stretch>
            <a:fillRect/>
          </a:stretch>
        </p:blipFill>
        <p:spPr>
          <a:xfrm>
            <a:off x="9850472" y="2303298"/>
            <a:ext cx="1193898" cy="1186791"/>
          </a:xfrm>
          <a:prstGeom prst="rect">
            <a:avLst/>
          </a:prstGeom>
          <a:noFill/>
          <a:ln>
            <a:noFill/>
          </a:ln>
        </p:spPr>
      </p:pic>
      <p:sp>
        <p:nvSpPr>
          <p:cNvPr id="18" name="TextBox 17">
            <a:extLst>
              <a:ext uri="{FF2B5EF4-FFF2-40B4-BE49-F238E27FC236}">
                <a16:creationId xmlns:a16="http://schemas.microsoft.com/office/drawing/2014/main" id="{58AC25E6-D1F3-C438-6EDE-75CAA379F4A1}"/>
              </a:ext>
            </a:extLst>
          </p:cNvPr>
          <p:cNvSpPr txBox="1"/>
          <p:nvPr/>
        </p:nvSpPr>
        <p:spPr>
          <a:xfrm>
            <a:off x="839788" y="3810749"/>
            <a:ext cx="1925053" cy="1200329"/>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t>ESF Diagnostic</a:t>
            </a:r>
          </a:p>
        </p:txBody>
      </p:sp>
      <p:sp>
        <p:nvSpPr>
          <p:cNvPr id="19" name="TextBox 18">
            <a:extLst>
              <a:ext uri="{FF2B5EF4-FFF2-40B4-BE49-F238E27FC236}">
                <a16:creationId xmlns:a16="http://schemas.microsoft.com/office/drawing/2014/main" id="{7A72C44A-C1F9-0298-39E9-80395E2A43AC}"/>
              </a:ext>
            </a:extLst>
          </p:cNvPr>
          <p:cNvSpPr txBox="1"/>
          <p:nvPr/>
        </p:nvSpPr>
        <p:spPr>
          <a:xfrm>
            <a:off x="3026527" y="3810749"/>
            <a:ext cx="1925053" cy="1754326"/>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latin typeface="+mj-lt"/>
              </a:rPr>
              <a:t>Develop</a:t>
            </a:r>
            <a:r>
              <a:rPr lang="en-US"/>
              <a:t> Turnaround Plan (TAP)</a:t>
            </a:r>
          </a:p>
        </p:txBody>
      </p:sp>
      <p:sp>
        <p:nvSpPr>
          <p:cNvPr id="20" name="TextBox 19">
            <a:extLst>
              <a:ext uri="{FF2B5EF4-FFF2-40B4-BE49-F238E27FC236}">
                <a16:creationId xmlns:a16="http://schemas.microsoft.com/office/drawing/2014/main" id="{63D25272-686F-F6DD-BC75-BED927CA615E}"/>
              </a:ext>
            </a:extLst>
          </p:cNvPr>
          <p:cNvSpPr txBox="1"/>
          <p:nvPr/>
        </p:nvSpPr>
        <p:spPr>
          <a:xfrm>
            <a:off x="5213266" y="3810749"/>
            <a:ext cx="1925053"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rPr>
              <a:t>Implement</a:t>
            </a:r>
            <a:r>
              <a:rPr lang="en-US"/>
              <a:t> Turnaround Plan (TAP)</a:t>
            </a:r>
          </a:p>
        </p:txBody>
      </p:sp>
      <p:sp>
        <p:nvSpPr>
          <p:cNvPr id="21" name="TextBox 20">
            <a:extLst>
              <a:ext uri="{FF2B5EF4-FFF2-40B4-BE49-F238E27FC236}">
                <a16:creationId xmlns:a16="http://schemas.microsoft.com/office/drawing/2014/main" id="{EC736145-6768-234D-5662-6465A9B677E8}"/>
              </a:ext>
            </a:extLst>
          </p:cNvPr>
          <p:cNvSpPr txBox="1"/>
          <p:nvPr/>
        </p:nvSpPr>
        <p:spPr>
          <a:xfrm>
            <a:off x="7400005" y="3810749"/>
            <a:ext cx="1925053"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rPr>
              <a:t>Implement</a:t>
            </a:r>
            <a:r>
              <a:rPr lang="en-US"/>
              <a:t> Turnaround Plan (TAP)</a:t>
            </a:r>
          </a:p>
        </p:txBody>
      </p:sp>
      <p:sp>
        <p:nvSpPr>
          <p:cNvPr id="22" name="TextBox 21">
            <a:extLst>
              <a:ext uri="{FF2B5EF4-FFF2-40B4-BE49-F238E27FC236}">
                <a16:creationId xmlns:a16="http://schemas.microsoft.com/office/drawing/2014/main" id="{808BBB9A-A468-E598-B20B-91818270D648}"/>
              </a:ext>
            </a:extLst>
          </p:cNvPr>
          <p:cNvSpPr txBox="1"/>
          <p:nvPr/>
        </p:nvSpPr>
        <p:spPr>
          <a:xfrm>
            <a:off x="9586746" y="3810749"/>
            <a:ext cx="1925053" cy="923330"/>
          </a:xfrm>
          <a:prstGeom prst="rect">
            <a:avLst/>
          </a:prstGeom>
          <a:noFill/>
        </p:spPr>
        <p:txBody>
          <a:bodyPr wrap="square" rtlCol="0">
            <a:spAutoFit/>
          </a:bodyPr>
          <a:lstStyle/>
          <a:p>
            <a:pPr marL="285750" indent="-285750">
              <a:buFont typeface="Arial" panose="020B0604020202020204" pitchFamily="34" charset="0"/>
              <a:buChar char="•"/>
            </a:pPr>
            <a:r>
              <a:rPr lang="en-US"/>
              <a:t>School Closure or Board of Managers</a:t>
            </a:r>
          </a:p>
        </p:txBody>
      </p:sp>
      <p:sp>
        <p:nvSpPr>
          <p:cNvPr id="23" name="Rectangle 22">
            <a:extLst>
              <a:ext uri="{FF2B5EF4-FFF2-40B4-BE49-F238E27FC236}">
                <a16:creationId xmlns:a16="http://schemas.microsoft.com/office/drawing/2014/main" id="{01029F92-94EF-7605-B5EC-68D4C6A43579}"/>
              </a:ext>
            </a:extLst>
          </p:cNvPr>
          <p:cNvSpPr/>
          <p:nvPr/>
        </p:nvSpPr>
        <p:spPr>
          <a:xfrm>
            <a:off x="5213266" y="5081647"/>
            <a:ext cx="6978734"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*A, B, or C = Timeline Reset</a:t>
            </a:r>
          </a:p>
        </p:txBody>
      </p:sp>
      <p:sp>
        <p:nvSpPr>
          <p:cNvPr id="24" name="Arrow: Pentagon 23">
            <a:extLst>
              <a:ext uri="{FF2B5EF4-FFF2-40B4-BE49-F238E27FC236}">
                <a16:creationId xmlns:a16="http://schemas.microsoft.com/office/drawing/2014/main" id="{D84EC9A7-7CE1-E77F-586B-79562522234C}"/>
              </a:ext>
            </a:extLst>
          </p:cNvPr>
          <p:cNvSpPr/>
          <p:nvPr/>
        </p:nvSpPr>
        <p:spPr>
          <a:xfrm rot="5400000">
            <a:off x="1642310"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E3CC6D6D-07F8-8147-7619-03B90A404FF1}"/>
              </a:ext>
            </a:extLst>
          </p:cNvPr>
          <p:cNvSpPr/>
          <p:nvPr/>
        </p:nvSpPr>
        <p:spPr>
          <a:xfrm rot="5400000">
            <a:off x="3818021"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id="{2BDA5406-FE5D-0329-9E6A-D980F5987DC4}"/>
              </a:ext>
            </a:extLst>
          </p:cNvPr>
          <p:cNvSpPr/>
          <p:nvPr/>
        </p:nvSpPr>
        <p:spPr>
          <a:xfrm rot="5400000">
            <a:off x="5993732"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CF599C6F-B908-E9BD-73EB-65640F724D6E}"/>
              </a:ext>
            </a:extLst>
          </p:cNvPr>
          <p:cNvSpPr/>
          <p:nvPr/>
        </p:nvSpPr>
        <p:spPr>
          <a:xfrm rot="5400000">
            <a:off x="8169443"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E1EFC8C6-50AA-F2C7-D4FE-F80F99BD0E17}"/>
              </a:ext>
            </a:extLst>
          </p:cNvPr>
          <p:cNvSpPr/>
          <p:nvPr/>
        </p:nvSpPr>
        <p:spPr>
          <a:xfrm rot="5400000">
            <a:off x="10345153" y="355070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AE1D6F-8E82-DD0D-202B-ACF06219C1E1}"/>
              </a:ext>
            </a:extLst>
          </p:cNvPr>
          <p:cNvSpPr/>
          <p:nvPr/>
        </p:nvSpPr>
        <p:spPr>
          <a:xfrm>
            <a:off x="1010653"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2024</a:t>
            </a:r>
          </a:p>
        </p:txBody>
      </p:sp>
      <p:sp>
        <p:nvSpPr>
          <p:cNvPr id="30" name="Rectangle 29">
            <a:extLst>
              <a:ext uri="{FF2B5EF4-FFF2-40B4-BE49-F238E27FC236}">
                <a16:creationId xmlns:a16="http://schemas.microsoft.com/office/drawing/2014/main" id="{B1CBD12F-DE8B-6D83-2F76-731E4E3FF543}"/>
              </a:ext>
            </a:extLst>
          </p:cNvPr>
          <p:cNvSpPr/>
          <p:nvPr/>
        </p:nvSpPr>
        <p:spPr>
          <a:xfrm>
            <a:off x="3186364"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2025</a:t>
            </a:r>
          </a:p>
        </p:txBody>
      </p:sp>
      <p:sp>
        <p:nvSpPr>
          <p:cNvPr id="31" name="Rectangle 30">
            <a:extLst>
              <a:ext uri="{FF2B5EF4-FFF2-40B4-BE49-F238E27FC236}">
                <a16:creationId xmlns:a16="http://schemas.microsoft.com/office/drawing/2014/main" id="{3741FEAD-7569-BA6F-EA6E-EA436CE740F7}"/>
              </a:ext>
            </a:extLst>
          </p:cNvPr>
          <p:cNvSpPr/>
          <p:nvPr/>
        </p:nvSpPr>
        <p:spPr>
          <a:xfrm>
            <a:off x="5362075"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2026</a:t>
            </a:r>
          </a:p>
        </p:txBody>
      </p:sp>
      <p:sp>
        <p:nvSpPr>
          <p:cNvPr id="32" name="Rectangle 31">
            <a:extLst>
              <a:ext uri="{FF2B5EF4-FFF2-40B4-BE49-F238E27FC236}">
                <a16:creationId xmlns:a16="http://schemas.microsoft.com/office/drawing/2014/main" id="{6E433DB8-29D1-E27E-86DA-BFEDAF38DD81}"/>
              </a:ext>
            </a:extLst>
          </p:cNvPr>
          <p:cNvSpPr/>
          <p:nvPr/>
        </p:nvSpPr>
        <p:spPr>
          <a:xfrm>
            <a:off x="7537786"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2027</a:t>
            </a:r>
          </a:p>
        </p:txBody>
      </p:sp>
      <p:sp>
        <p:nvSpPr>
          <p:cNvPr id="33" name="Rectangle 32">
            <a:extLst>
              <a:ext uri="{FF2B5EF4-FFF2-40B4-BE49-F238E27FC236}">
                <a16:creationId xmlns:a16="http://schemas.microsoft.com/office/drawing/2014/main" id="{D63C6B2C-EE9C-85F5-929B-9315B1ABCE57}"/>
              </a:ext>
            </a:extLst>
          </p:cNvPr>
          <p:cNvSpPr/>
          <p:nvPr/>
        </p:nvSpPr>
        <p:spPr>
          <a:xfrm>
            <a:off x="9713495" y="1701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2028</a:t>
            </a:r>
          </a:p>
        </p:txBody>
      </p:sp>
    </p:spTree>
    <p:custDataLst>
      <p:tags r:id="rId1"/>
    </p:custDataLst>
    <p:extLst>
      <p:ext uri="{BB962C8B-B14F-4D97-AF65-F5344CB8AC3E}">
        <p14:creationId xmlns:p14="http://schemas.microsoft.com/office/powerpoint/2010/main" val="239407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01BEF391-9F18-5C64-5D26-F388BD669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901A9-F47A-E4C5-0A99-A756F248042B}"/>
              </a:ext>
            </a:extLst>
          </p:cNvPr>
          <p:cNvSpPr>
            <a:spLocks noGrp="1"/>
          </p:cNvSpPr>
          <p:nvPr>
            <p:ph type="title"/>
          </p:nvPr>
        </p:nvSpPr>
        <p:spPr>
          <a:xfrm>
            <a:off x="517846" y="303033"/>
            <a:ext cx="10364098" cy="1200329"/>
          </a:xfrm>
        </p:spPr>
        <p:txBody>
          <a:bodyPr/>
          <a:lstStyle/>
          <a:p>
            <a:r>
              <a:rPr lang="en-US"/>
              <a:t>Unacceptable Performance Rating for Five Consecutive Years: </a:t>
            </a:r>
            <a:r>
              <a:rPr lang="en-US">
                <a:solidFill>
                  <a:schemeClr val="tx2"/>
                </a:solidFill>
              </a:rPr>
              <a:t>Example 2</a:t>
            </a:r>
          </a:p>
        </p:txBody>
      </p:sp>
      <p:sp>
        <p:nvSpPr>
          <p:cNvPr id="3" name="Rectangle 2">
            <a:extLst>
              <a:ext uri="{FF2B5EF4-FFF2-40B4-BE49-F238E27FC236}">
                <a16:creationId xmlns:a16="http://schemas.microsoft.com/office/drawing/2014/main" id="{BE614E9A-9C27-A295-21BA-C1F2D9E628D5}"/>
              </a:ext>
            </a:extLst>
          </p:cNvPr>
          <p:cNvSpPr/>
          <p:nvPr/>
        </p:nvSpPr>
        <p:spPr>
          <a:xfrm>
            <a:off x="995413" y="236781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42C4AF-1AAB-513C-4099-E0483F0E9FDF}"/>
              </a:ext>
            </a:extLst>
          </p:cNvPr>
          <p:cNvSpPr/>
          <p:nvPr/>
        </p:nvSpPr>
        <p:spPr>
          <a:xfrm>
            <a:off x="3171124" y="236781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E9FC69-60A5-CFA0-ACF0-540988E2F347}"/>
              </a:ext>
            </a:extLst>
          </p:cNvPr>
          <p:cNvSpPr/>
          <p:nvPr/>
        </p:nvSpPr>
        <p:spPr>
          <a:xfrm>
            <a:off x="5346835" y="236781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59542F-F4EB-965F-8F41-4457DC99B1E3}"/>
              </a:ext>
            </a:extLst>
          </p:cNvPr>
          <p:cNvSpPr/>
          <p:nvPr/>
        </p:nvSpPr>
        <p:spPr>
          <a:xfrm>
            <a:off x="7522546" y="236781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E0B46F-3FBD-8A2B-4B7A-22A381C63D92}"/>
              </a:ext>
            </a:extLst>
          </p:cNvPr>
          <p:cNvSpPr/>
          <p:nvPr/>
        </p:nvSpPr>
        <p:spPr>
          <a:xfrm>
            <a:off x="9698255" y="236781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7DD0E4-BFAB-D6AA-EE00-9F30C56D625B}"/>
              </a:ext>
            </a:extLst>
          </p:cNvPr>
          <p:cNvSpPr/>
          <p:nvPr/>
        </p:nvSpPr>
        <p:spPr>
          <a:xfrm>
            <a:off x="995413" y="188438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2024</a:t>
            </a:r>
          </a:p>
        </p:txBody>
      </p:sp>
      <p:sp>
        <p:nvSpPr>
          <p:cNvPr id="9" name="Rectangle 8">
            <a:extLst>
              <a:ext uri="{FF2B5EF4-FFF2-40B4-BE49-F238E27FC236}">
                <a16:creationId xmlns:a16="http://schemas.microsoft.com/office/drawing/2014/main" id="{58EDE033-2AFD-0514-5107-81CC5437DAAD}"/>
              </a:ext>
            </a:extLst>
          </p:cNvPr>
          <p:cNvSpPr/>
          <p:nvPr/>
        </p:nvSpPr>
        <p:spPr>
          <a:xfrm>
            <a:off x="3171124" y="188438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2025</a:t>
            </a:r>
          </a:p>
        </p:txBody>
      </p:sp>
      <p:sp>
        <p:nvSpPr>
          <p:cNvPr id="10" name="Rectangle 9">
            <a:extLst>
              <a:ext uri="{FF2B5EF4-FFF2-40B4-BE49-F238E27FC236}">
                <a16:creationId xmlns:a16="http://schemas.microsoft.com/office/drawing/2014/main" id="{F7657E91-B658-A1F8-2858-AA8B5F8083D1}"/>
              </a:ext>
            </a:extLst>
          </p:cNvPr>
          <p:cNvSpPr/>
          <p:nvPr/>
        </p:nvSpPr>
        <p:spPr>
          <a:xfrm>
            <a:off x="5346835" y="188438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2026</a:t>
            </a:r>
          </a:p>
        </p:txBody>
      </p:sp>
      <p:sp>
        <p:nvSpPr>
          <p:cNvPr id="11" name="Rectangle 10">
            <a:extLst>
              <a:ext uri="{FF2B5EF4-FFF2-40B4-BE49-F238E27FC236}">
                <a16:creationId xmlns:a16="http://schemas.microsoft.com/office/drawing/2014/main" id="{86D6252E-172E-5332-B2F0-87718C2C5545}"/>
              </a:ext>
            </a:extLst>
          </p:cNvPr>
          <p:cNvSpPr/>
          <p:nvPr/>
        </p:nvSpPr>
        <p:spPr>
          <a:xfrm>
            <a:off x="7522546" y="188438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2027</a:t>
            </a:r>
          </a:p>
        </p:txBody>
      </p:sp>
      <p:sp>
        <p:nvSpPr>
          <p:cNvPr id="12" name="Rectangle 11">
            <a:extLst>
              <a:ext uri="{FF2B5EF4-FFF2-40B4-BE49-F238E27FC236}">
                <a16:creationId xmlns:a16="http://schemas.microsoft.com/office/drawing/2014/main" id="{3E04F2CF-E3FE-CBCF-11AD-291454327913}"/>
              </a:ext>
            </a:extLst>
          </p:cNvPr>
          <p:cNvSpPr/>
          <p:nvPr/>
        </p:nvSpPr>
        <p:spPr>
          <a:xfrm>
            <a:off x="9698255" y="188438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2028</a:t>
            </a:r>
          </a:p>
        </p:txBody>
      </p:sp>
      <p:pic>
        <p:nvPicPr>
          <p:cNvPr id="13" name="Google Shape;649;g3bb46e28b82_0_4258">
            <a:extLst>
              <a:ext uri="{FF2B5EF4-FFF2-40B4-BE49-F238E27FC236}">
                <a16:creationId xmlns:a16="http://schemas.microsoft.com/office/drawing/2014/main" id="{2D4692AD-067D-451F-EF3D-47E68F01DADA}"/>
              </a:ext>
            </a:extLst>
          </p:cNvPr>
          <p:cNvPicPr preferRelativeResize="0"/>
          <p:nvPr/>
        </p:nvPicPr>
        <p:blipFill>
          <a:blip r:embed="rId4">
            <a:alphaModFix/>
          </a:blip>
          <a:srcRect l="19003" t="72835" r="64967"/>
          <a:stretch>
            <a:fillRect/>
          </a:stretch>
        </p:blipFill>
        <p:spPr>
          <a:xfrm>
            <a:off x="1132390" y="2486178"/>
            <a:ext cx="1193898" cy="1186791"/>
          </a:xfrm>
          <a:prstGeom prst="rect">
            <a:avLst/>
          </a:prstGeom>
          <a:noFill/>
          <a:ln>
            <a:noFill/>
          </a:ln>
        </p:spPr>
      </p:pic>
      <p:pic>
        <p:nvPicPr>
          <p:cNvPr id="14" name="Google Shape;649;g3bb46e28b82_0_4258">
            <a:extLst>
              <a:ext uri="{FF2B5EF4-FFF2-40B4-BE49-F238E27FC236}">
                <a16:creationId xmlns:a16="http://schemas.microsoft.com/office/drawing/2014/main" id="{75EDA3CC-1815-3559-BE99-ACC374BACCCD}"/>
              </a:ext>
            </a:extLst>
          </p:cNvPr>
          <p:cNvPicPr preferRelativeResize="0"/>
          <p:nvPr/>
        </p:nvPicPr>
        <p:blipFill>
          <a:blip r:embed="rId4">
            <a:alphaModFix/>
          </a:blip>
          <a:srcRect l="19003" t="72835" r="64967"/>
          <a:stretch>
            <a:fillRect/>
          </a:stretch>
        </p:blipFill>
        <p:spPr>
          <a:xfrm>
            <a:off x="3308100" y="2486178"/>
            <a:ext cx="1193898" cy="1186791"/>
          </a:xfrm>
          <a:prstGeom prst="rect">
            <a:avLst/>
          </a:prstGeom>
          <a:noFill/>
          <a:ln>
            <a:noFill/>
          </a:ln>
        </p:spPr>
      </p:pic>
      <p:pic>
        <p:nvPicPr>
          <p:cNvPr id="16" name="Google Shape;649;g3bb46e28b82_0_4258">
            <a:extLst>
              <a:ext uri="{FF2B5EF4-FFF2-40B4-BE49-F238E27FC236}">
                <a16:creationId xmlns:a16="http://schemas.microsoft.com/office/drawing/2014/main" id="{20DD4318-4994-342F-2877-C466AD73D6D4}"/>
              </a:ext>
            </a:extLst>
          </p:cNvPr>
          <p:cNvPicPr preferRelativeResize="0"/>
          <p:nvPr/>
        </p:nvPicPr>
        <p:blipFill>
          <a:blip r:embed="rId4">
            <a:alphaModFix/>
          </a:blip>
          <a:srcRect l="19003" t="72835" r="64967"/>
          <a:stretch>
            <a:fillRect/>
          </a:stretch>
        </p:blipFill>
        <p:spPr>
          <a:xfrm>
            <a:off x="7659520" y="2486178"/>
            <a:ext cx="1193898" cy="1186791"/>
          </a:xfrm>
          <a:prstGeom prst="rect">
            <a:avLst/>
          </a:prstGeom>
          <a:noFill/>
          <a:ln>
            <a:noFill/>
          </a:ln>
        </p:spPr>
      </p:pic>
      <p:pic>
        <p:nvPicPr>
          <p:cNvPr id="17" name="Google Shape;649;g3bb46e28b82_0_4258">
            <a:extLst>
              <a:ext uri="{FF2B5EF4-FFF2-40B4-BE49-F238E27FC236}">
                <a16:creationId xmlns:a16="http://schemas.microsoft.com/office/drawing/2014/main" id="{A2DE0F9D-C7EA-6793-3AED-D529E1550147}"/>
              </a:ext>
            </a:extLst>
          </p:cNvPr>
          <p:cNvPicPr preferRelativeResize="0"/>
          <p:nvPr/>
        </p:nvPicPr>
        <p:blipFill>
          <a:blip r:embed="rId4">
            <a:alphaModFix/>
          </a:blip>
          <a:srcRect l="19003" t="72835" r="64967"/>
          <a:stretch>
            <a:fillRect/>
          </a:stretch>
        </p:blipFill>
        <p:spPr>
          <a:xfrm>
            <a:off x="9835232" y="2486178"/>
            <a:ext cx="1193898" cy="1186791"/>
          </a:xfrm>
          <a:prstGeom prst="rect">
            <a:avLst/>
          </a:prstGeom>
          <a:noFill/>
          <a:ln>
            <a:noFill/>
          </a:ln>
        </p:spPr>
      </p:pic>
      <p:sp>
        <p:nvSpPr>
          <p:cNvPr id="18" name="TextBox 17">
            <a:extLst>
              <a:ext uri="{FF2B5EF4-FFF2-40B4-BE49-F238E27FC236}">
                <a16:creationId xmlns:a16="http://schemas.microsoft.com/office/drawing/2014/main" id="{A808C18A-6893-991B-DD21-0336BA7D0B14}"/>
              </a:ext>
            </a:extLst>
          </p:cNvPr>
          <p:cNvSpPr txBox="1"/>
          <p:nvPr/>
        </p:nvSpPr>
        <p:spPr>
          <a:xfrm>
            <a:off x="824548" y="3993629"/>
            <a:ext cx="1925053" cy="1200329"/>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t>ESF Diagnostic</a:t>
            </a:r>
          </a:p>
        </p:txBody>
      </p:sp>
      <p:sp>
        <p:nvSpPr>
          <p:cNvPr id="19" name="TextBox 18">
            <a:extLst>
              <a:ext uri="{FF2B5EF4-FFF2-40B4-BE49-F238E27FC236}">
                <a16:creationId xmlns:a16="http://schemas.microsoft.com/office/drawing/2014/main" id="{5844918E-C8DA-8EE0-AA7F-181DD7DF8FAB}"/>
              </a:ext>
            </a:extLst>
          </p:cNvPr>
          <p:cNvSpPr txBox="1"/>
          <p:nvPr/>
        </p:nvSpPr>
        <p:spPr>
          <a:xfrm>
            <a:off x="3011287" y="3993629"/>
            <a:ext cx="1925053" cy="1754326"/>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latin typeface="+mj-lt"/>
              </a:rPr>
              <a:t>Develop</a:t>
            </a:r>
            <a:r>
              <a:rPr lang="en-US"/>
              <a:t> Turnaround Plan (TAP)</a:t>
            </a:r>
          </a:p>
        </p:txBody>
      </p:sp>
      <p:sp>
        <p:nvSpPr>
          <p:cNvPr id="20" name="TextBox 19">
            <a:extLst>
              <a:ext uri="{FF2B5EF4-FFF2-40B4-BE49-F238E27FC236}">
                <a16:creationId xmlns:a16="http://schemas.microsoft.com/office/drawing/2014/main" id="{D7724FBB-35F5-D6BC-C556-19EC7A5C491B}"/>
              </a:ext>
            </a:extLst>
          </p:cNvPr>
          <p:cNvSpPr txBox="1"/>
          <p:nvPr/>
        </p:nvSpPr>
        <p:spPr>
          <a:xfrm>
            <a:off x="5198026" y="3993629"/>
            <a:ext cx="1925053" cy="686342"/>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a:solidFill>
                  <a:schemeClr val="tx2"/>
                </a:solidFill>
                <a:latin typeface="Arial Black" panose="020B0A04020102020204" pitchFamily="34" charset="0"/>
              </a:rPr>
              <a:t>Timeline RESET</a:t>
            </a:r>
          </a:p>
        </p:txBody>
      </p:sp>
      <p:sp>
        <p:nvSpPr>
          <p:cNvPr id="24" name="Arrow: Pentagon 23">
            <a:extLst>
              <a:ext uri="{FF2B5EF4-FFF2-40B4-BE49-F238E27FC236}">
                <a16:creationId xmlns:a16="http://schemas.microsoft.com/office/drawing/2014/main" id="{885A0B09-26EE-FE9E-C7A8-A49C804B802F}"/>
              </a:ext>
            </a:extLst>
          </p:cNvPr>
          <p:cNvSpPr/>
          <p:nvPr/>
        </p:nvSpPr>
        <p:spPr>
          <a:xfrm rot="5400000">
            <a:off x="1627070" y="373358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F0EB0B81-4A71-0CD0-A606-33184C12A622}"/>
              </a:ext>
            </a:extLst>
          </p:cNvPr>
          <p:cNvSpPr/>
          <p:nvPr/>
        </p:nvSpPr>
        <p:spPr>
          <a:xfrm rot="5400000">
            <a:off x="3802781" y="373358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id="{26785431-411C-5B77-6CB9-7356A1C7C235}"/>
              </a:ext>
            </a:extLst>
          </p:cNvPr>
          <p:cNvSpPr/>
          <p:nvPr/>
        </p:nvSpPr>
        <p:spPr>
          <a:xfrm rot="5400000">
            <a:off x="5978492" y="373358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A280088B-1D56-6669-EAD8-BCA1E4FE1A4A}"/>
              </a:ext>
            </a:extLst>
          </p:cNvPr>
          <p:cNvSpPr/>
          <p:nvPr/>
        </p:nvSpPr>
        <p:spPr>
          <a:xfrm rot="5400000">
            <a:off x="8154203" y="373358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B083F8FF-6223-B186-8ECD-0B095BAD5D21}"/>
              </a:ext>
            </a:extLst>
          </p:cNvPr>
          <p:cNvSpPr/>
          <p:nvPr/>
        </p:nvSpPr>
        <p:spPr>
          <a:xfrm rot="5400000">
            <a:off x="10329913" y="3733586"/>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oogle Shape;572;g3bb46e28b82_0_4169">
            <a:extLst>
              <a:ext uri="{FF2B5EF4-FFF2-40B4-BE49-F238E27FC236}">
                <a16:creationId xmlns:a16="http://schemas.microsoft.com/office/drawing/2014/main" id="{7C2A539A-39F9-1516-FB69-27D6AD0126C6}"/>
              </a:ext>
            </a:extLst>
          </p:cNvPr>
          <p:cNvPicPr preferRelativeResize="0"/>
          <p:nvPr/>
        </p:nvPicPr>
        <p:blipFill>
          <a:blip r:embed="rId5">
            <a:alphaModFix/>
          </a:blip>
          <a:srcRect l="30234" t="52518" r="61733" b="32075"/>
          <a:stretch>
            <a:fillRect/>
          </a:stretch>
        </p:blipFill>
        <p:spPr>
          <a:xfrm>
            <a:off x="5508796" y="2444191"/>
            <a:ext cx="1197864" cy="1188720"/>
          </a:xfrm>
          <a:prstGeom prst="rect">
            <a:avLst/>
          </a:prstGeom>
          <a:noFill/>
          <a:ln>
            <a:noFill/>
          </a:ln>
        </p:spPr>
      </p:pic>
      <p:sp>
        <p:nvSpPr>
          <p:cNvPr id="30" name="TextBox 29">
            <a:extLst>
              <a:ext uri="{FF2B5EF4-FFF2-40B4-BE49-F238E27FC236}">
                <a16:creationId xmlns:a16="http://schemas.microsoft.com/office/drawing/2014/main" id="{03E7589C-D449-1477-3349-BBDC5BDE46B0}"/>
              </a:ext>
            </a:extLst>
          </p:cNvPr>
          <p:cNvSpPr txBox="1"/>
          <p:nvPr/>
        </p:nvSpPr>
        <p:spPr>
          <a:xfrm>
            <a:off x="7342035" y="4040579"/>
            <a:ext cx="1925053" cy="1200329"/>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t>ESF Diagnostic</a:t>
            </a:r>
          </a:p>
        </p:txBody>
      </p:sp>
      <p:sp>
        <p:nvSpPr>
          <p:cNvPr id="31" name="TextBox 30">
            <a:extLst>
              <a:ext uri="{FF2B5EF4-FFF2-40B4-BE49-F238E27FC236}">
                <a16:creationId xmlns:a16="http://schemas.microsoft.com/office/drawing/2014/main" id="{78FCD709-0897-44E9-9B43-90538B17A1FB}"/>
              </a:ext>
            </a:extLst>
          </p:cNvPr>
          <p:cNvSpPr txBox="1"/>
          <p:nvPr/>
        </p:nvSpPr>
        <p:spPr>
          <a:xfrm>
            <a:off x="9528774" y="4040579"/>
            <a:ext cx="1925053" cy="1754326"/>
          </a:xfrm>
          <a:prstGeom prst="rect">
            <a:avLst/>
          </a:prstGeom>
          <a:noFill/>
        </p:spPr>
        <p:txBody>
          <a:bodyPr wrap="square" rtlCol="0">
            <a:spAutoFit/>
          </a:bodyPr>
          <a:lstStyle/>
          <a:p>
            <a:pPr marL="285750" indent="-285750">
              <a:buFont typeface="Arial" panose="020B0604020202020204" pitchFamily="34" charset="0"/>
              <a:buChar char="•"/>
            </a:pPr>
            <a:r>
              <a:rPr lang="en-US"/>
              <a:t>Targeted Improvement Plan (TIP)</a:t>
            </a:r>
          </a:p>
          <a:p>
            <a:pPr marL="285750" indent="-285750">
              <a:buFont typeface="Arial" panose="020B0604020202020204" pitchFamily="34" charset="0"/>
              <a:buChar char="•"/>
            </a:pPr>
            <a:r>
              <a:rPr lang="en-US">
                <a:latin typeface="+mj-lt"/>
              </a:rPr>
              <a:t>Develop</a:t>
            </a:r>
            <a:r>
              <a:rPr lang="en-US"/>
              <a:t> Turnaround Plan (TAP)</a:t>
            </a:r>
          </a:p>
        </p:txBody>
      </p:sp>
    </p:spTree>
    <p:custDataLst>
      <p:tags r:id="rId1"/>
    </p:custDataLst>
    <p:extLst>
      <p:ext uri="{BB962C8B-B14F-4D97-AF65-F5344CB8AC3E}">
        <p14:creationId xmlns:p14="http://schemas.microsoft.com/office/powerpoint/2010/main" val="133002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a:extLst>
            <a:ext uri="{FF2B5EF4-FFF2-40B4-BE49-F238E27FC236}">
              <a16:creationId xmlns:a16="http://schemas.microsoft.com/office/drawing/2014/main" id="{50DAF729-950F-4A64-C420-2AFE046C2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67BA2-01A7-C23B-A476-1402C85B843D}"/>
              </a:ext>
            </a:extLst>
          </p:cNvPr>
          <p:cNvSpPr>
            <a:spLocks noGrp="1"/>
          </p:cNvSpPr>
          <p:nvPr>
            <p:ph type="title"/>
          </p:nvPr>
        </p:nvSpPr>
        <p:spPr/>
        <p:txBody>
          <a:bodyPr anchor="ctr"/>
          <a:lstStyle/>
          <a:p>
            <a:r>
              <a:rPr lang="en-US"/>
              <a:t>Escalations for Consecutive Ds</a:t>
            </a:r>
          </a:p>
        </p:txBody>
      </p:sp>
      <p:sp>
        <p:nvSpPr>
          <p:cNvPr id="5" name="Content Placeholder 4">
            <a:extLst>
              <a:ext uri="{FF2B5EF4-FFF2-40B4-BE49-F238E27FC236}">
                <a16:creationId xmlns:a16="http://schemas.microsoft.com/office/drawing/2014/main" id="{5B418B77-8389-0F5F-10C4-CD3265934E13}"/>
              </a:ext>
            </a:extLst>
          </p:cNvPr>
          <p:cNvSpPr>
            <a:spLocks noGrp="1"/>
          </p:cNvSpPr>
          <p:nvPr>
            <p:ph idx="4294967295"/>
          </p:nvPr>
        </p:nvSpPr>
        <p:spPr>
          <a:xfrm>
            <a:off x="4729163" y="1348580"/>
            <a:ext cx="6396037" cy="4160838"/>
          </a:xfrm>
          <a:prstGeom prst="rect">
            <a:avLst/>
          </a:prstGeom>
        </p:spPr>
        <p:txBody>
          <a:bodyPr anchor="ctr"/>
          <a:lstStyle/>
          <a:p>
            <a:pPr marL="0" indent="0">
              <a:lnSpc>
                <a:spcPct val="110000"/>
              </a:lnSpc>
              <a:buNone/>
            </a:pPr>
            <a:r>
              <a:rPr lang="en-US" sz="3600"/>
              <a:t>A school rated </a:t>
            </a:r>
            <a:r>
              <a:rPr lang="en-US" sz="3600">
                <a:solidFill>
                  <a:schemeClr val="accent4"/>
                </a:solidFill>
                <a:latin typeface="Arial Black" panose="020B0A04020102020204" pitchFamily="34" charset="0"/>
              </a:rPr>
              <a:t>D</a:t>
            </a:r>
            <a:r>
              <a:rPr lang="en-US" sz="3600">
                <a:latin typeface="Arial Black" panose="020B0A04020102020204" pitchFamily="34" charset="0"/>
              </a:rPr>
              <a:t> </a:t>
            </a:r>
            <a:r>
              <a:rPr lang="en-US" sz="3600"/>
              <a:t>for </a:t>
            </a:r>
            <a:r>
              <a:rPr lang="en-US" sz="3600">
                <a:solidFill>
                  <a:schemeClr val="tx2"/>
                </a:solidFill>
                <a:latin typeface="Arial Black" panose="020B0A04020102020204" pitchFamily="34" charset="0"/>
              </a:rPr>
              <a:t>three</a:t>
            </a:r>
            <a:r>
              <a:rPr lang="en-US" sz="3600">
                <a:solidFill>
                  <a:srgbClr val="003468"/>
                </a:solidFill>
                <a:latin typeface="Arial Black" panose="020B0A04020102020204" pitchFamily="34" charset="0"/>
              </a:rPr>
              <a:t> </a:t>
            </a:r>
            <a:r>
              <a:rPr lang="en-US" sz="3600">
                <a:solidFill>
                  <a:schemeClr val="tx2"/>
                </a:solidFill>
                <a:latin typeface="Arial Black" panose="020B0A04020102020204" pitchFamily="34" charset="0"/>
              </a:rPr>
              <a:t>consecutive years</a:t>
            </a:r>
            <a:r>
              <a:rPr lang="en-US" sz="3600">
                <a:solidFill>
                  <a:schemeClr val="tx2"/>
                </a:solidFill>
              </a:rPr>
              <a:t> </a:t>
            </a:r>
            <a:r>
              <a:rPr lang="en-US" sz="3600"/>
              <a:t>escalates to unacceptable performance and interventions as if they were rated </a:t>
            </a:r>
            <a:r>
              <a:rPr lang="en-US" sz="3600">
                <a:solidFill>
                  <a:schemeClr val="accent4"/>
                </a:solidFill>
                <a:latin typeface="Arial Black" panose="020B0A04020102020204" pitchFamily="34" charset="0"/>
              </a:rPr>
              <a:t>F</a:t>
            </a:r>
            <a:r>
              <a:rPr lang="en-US" sz="3600"/>
              <a:t>.</a:t>
            </a:r>
          </a:p>
        </p:txBody>
      </p:sp>
      <p:pic>
        <p:nvPicPr>
          <p:cNvPr id="4" name="Graphic 3" descr="Warning with solid fill">
            <a:extLst>
              <a:ext uri="{FF2B5EF4-FFF2-40B4-BE49-F238E27FC236}">
                <a16:creationId xmlns:a16="http://schemas.microsoft.com/office/drawing/2014/main" id="{DABE81EF-845B-8DE1-DEAA-61C442A1A98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9788" y="1772652"/>
            <a:ext cx="3312695" cy="3312695"/>
          </a:xfrm>
          <a:prstGeom prst="rect">
            <a:avLst/>
          </a:prstGeom>
        </p:spPr>
      </p:pic>
      <p:pic>
        <p:nvPicPr>
          <p:cNvPr id="3" name="Graphic 2" descr="Camera with solid fill">
            <a:extLst>
              <a:ext uri="{FF2B5EF4-FFF2-40B4-BE49-F238E27FC236}">
                <a16:creationId xmlns:a16="http://schemas.microsoft.com/office/drawing/2014/main" id="{72EB7EB7-E46B-6A7B-8694-BD3287C7180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2159230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2" name="Title 1">
            <a:extLst>
              <a:ext uri="{FF2B5EF4-FFF2-40B4-BE49-F238E27FC236}">
                <a16:creationId xmlns:a16="http://schemas.microsoft.com/office/drawing/2014/main" id="{075CBF85-F839-9502-6FD0-1B7AA20FD150}"/>
              </a:ext>
            </a:extLst>
          </p:cNvPr>
          <p:cNvSpPr>
            <a:spLocks noGrp="1"/>
          </p:cNvSpPr>
          <p:nvPr>
            <p:ph type="title"/>
          </p:nvPr>
        </p:nvSpPr>
        <p:spPr/>
        <p:txBody>
          <a:bodyPr/>
          <a:lstStyle/>
          <a:p>
            <a:r>
              <a:rPr lang="en-US"/>
              <a:t>Senate Bill 1365: Impact of Overall D Rating</a:t>
            </a:r>
          </a:p>
        </p:txBody>
      </p:sp>
      <p:sp>
        <p:nvSpPr>
          <p:cNvPr id="3" name="Content Placeholder 2">
            <a:extLst>
              <a:ext uri="{FF2B5EF4-FFF2-40B4-BE49-F238E27FC236}">
                <a16:creationId xmlns:a16="http://schemas.microsoft.com/office/drawing/2014/main" id="{CCC6BB1D-293D-DBF6-17B0-CF0E84BDF244}"/>
              </a:ext>
            </a:extLst>
          </p:cNvPr>
          <p:cNvSpPr>
            <a:spLocks noGrp="1"/>
          </p:cNvSpPr>
          <p:nvPr>
            <p:ph sz="half" idx="4294967295"/>
          </p:nvPr>
        </p:nvSpPr>
        <p:spPr>
          <a:xfrm>
            <a:off x="517846" y="2270125"/>
            <a:ext cx="5181600" cy="3322638"/>
          </a:xfrm>
          <a:prstGeom prst="rect">
            <a:avLst/>
          </a:prstGeom>
        </p:spPr>
        <p:txBody>
          <a:bodyPr/>
          <a:lstStyle/>
          <a:p>
            <a:pPr marL="0" indent="0">
              <a:lnSpc>
                <a:spcPct val="110000"/>
              </a:lnSpc>
              <a:spcBef>
                <a:spcPts val="1200"/>
              </a:spcBef>
              <a:buNone/>
            </a:pPr>
            <a:r>
              <a:rPr lang="en-US"/>
              <a:t>A </a:t>
            </a:r>
            <a:r>
              <a:rPr lang="en-US">
                <a:solidFill>
                  <a:schemeClr val="tx2"/>
                </a:solidFill>
                <a:latin typeface="Arial Black" panose="020B0A04020102020204" pitchFamily="34" charset="0"/>
              </a:rPr>
              <a:t>third</a:t>
            </a:r>
            <a:r>
              <a:rPr lang="en-US"/>
              <a:t> overall D increases the count of consecutive years of unacceptable performance ratings. </a:t>
            </a:r>
          </a:p>
          <a:p>
            <a:pPr marL="0" indent="0">
              <a:lnSpc>
                <a:spcPct val="110000"/>
              </a:lnSpc>
              <a:spcBef>
                <a:spcPts val="1200"/>
              </a:spcBef>
              <a:buNone/>
            </a:pPr>
            <a:r>
              <a:rPr lang="en-US" sz="2400"/>
              <a:t>			(TEC §39A.118)</a:t>
            </a:r>
            <a:endParaRPr lang="en-US"/>
          </a:p>
        </p:txBody>
      </p:sp>
      <p:sp>
        <p:nvSpPr>
          <p:cNvPr id="4" name="Content Placeholder 3">
            <a:extLst>
              <a:ext uri="{FF2B5EF4-FFF2-40B4-BE49-F238E27FC236}">
                <a16:creationId xmlns:a16="http://schemas.microsoft.com/office/drawing/2014/main" id="{8F6B2909-14CA-F1C5-1005-209C29E60B02}"/>
              </a:ext>
            </a:extLst>
          </p:cNvPr>
          <p:cNvSpPr>
            <a:spLocks noGrp="1"/>
          </p:cNvSpPr>
          <p:nvPr>
            <p:ph sz="half" idx="4294967295"/>
          </p:nvPr>
        </p:nvSpPr>
        <p:spPr>
          <a:xfrm>
            <a:off x="6492556" y="1767681"/>
            <a:ext cx="5181600" cy="3322638"/>
          </a:xfrm>
          <a:prstGeom prst="rect">
            <a:avLst/>
          </a:prstGeom>
          <a:solidFill>
            <a:schemeClr val="tx2"/>
          </a:solidFill>
        </p:spPr>
        <p:txBody>
          <a:bodyPr lIns="274320" rIns="274320" anchor="ctr"/>
          <a:lstStyle/>
          <a:p>
            <a:pPr marL="0" indent="0">
              <a:lnSpc>
                <a:spcPct val="110000"/>
              </a:lnSpc>
              <a:buNone/>
            </a:pPr>
            <a:r>
              <a:rPr lang="en-US" sz="3200">
                <a:solidFill>
                  <a:schemeClr val="bg1"/>
                </a:solidFill>
              </a:rPr>
              <a:t>An overall rating of D following an F rating </a:t>
            </a:r>
            <a:r>
              <a:rPr lang="en-US" sz="3200">
                <a:solidFill>
                  <a:schemeClr val="accent2"/>
                </a:solidFill>
                <a:latin typeface="Arial Black" panose="020B0A04020102020204" pitchFamily="34" charset="0"/>
              </a:rPr>
              <a:t>pauses</a:t>
            </a:r>
            <a:r>
              <a:rPr lang="en-US" sz="3200">
                <a:solidFill>
                  <a:schemeClr val="bg1"/>
                </a:solidFill>
              </a:rPr>
              <a:t> the count of consecutive years until the third overall D.</a:t>
            </a:r>
          </a:p>
        </p:txBody>
      </p:sp>
      <p:sp>
        <p:nvSpPr>
          <p:cNvPr id="612" name="Google Shape;612;g3bb46e28b82_0_4226"/>
          <p:cNvSpPr txBox="1">
            <a:spLocks noGrp="1"/>
          </p:cNvSpPr>
          <p:nvPr>
            <p:ph type="sldNum" idx="4294967295"/>
          </p:nvPr>
        </p:nvSpPr>
        <p:spPr>
          <a:xfrm>
            <a:off x="9448800" y="65151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Calibri"/>
              <a:buNone/>
            </a:pPr>
            <a:fld id="{00000000-1234-1234-1234-123412341234}" type="slidenum">
              <a:rPr lang="en-US" sz="1200" b="0" i="0" u="none" strike="noStrike" cap="none">
                <a:solidFill>
                  <a:srgbClr val="7F7F7F"/>
                </a:solidFill>
                <a:latin typeface="Calibri"/>
                <a:ea typeface="Calibri"/>
                <a:cs typeface="Calibri"/>
                <a:sym typeface="Calibri"/>
              </a:rPr>
              <a:t>35</a:t>
            </a:fld>
            <a:endParaRPr sz="1200" b="0" i="0" u="none" strike="noStrike" cap="none">
              <a:solidFill>
                <a:srgbClr val="7F7F7F"/>
              </a:solidFill>
              <a:latin typeface="Calibri"/>
              <a:ea typeface="Calibri"/>
              <a:cs typeface="Calibri"/>
              <a:sym typeface="Calibri"/>
            </a:endParaRPr>
          </a:p>
        </p:txBody>
      </p:sp>
      <p:pic>
        <p:nvPicPr>
          <p:cNvPr id="5" name="Graphic 4" descr="Camera with solid fill">
            <a:extLst>
              <a:ext uri="{FF2B5EF4-FFF2-40B4-BE49-F238E27FC236}">
                <a16:creationId xmlns:a16="http://schemas.microsoft.com/office/drawing/2014/main" id="{4442C79C-46D5-572C-88A2-74CE997967E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1947405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C64C79F1-BB5E-88B1-58E6-D491F94F1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5F68A-87C3-4E85-C8A4-3E0366E27649}"/>
              </a:ext>
            </a:extLst>
          </p:cNvPr>
          <p:cNvSpPr>
            <a:spLocks noGrp="1"/>
          </p:cNvSpPr>
          <p:nvPr>
            <p:ph type="title"/>
          </p:nvPr>
        </p:nvSpPr>
        <p:spPr>
          <a:xfrm>
            <a:off x="481243" y="386314"/>
            <a:ext cx="11229514" cy="931862"/>
          </a:xfrm>
        </p:spPr>
        <p:txBody>
          <a:bodyPr/>
          <a:lstStyle/>
          <a:p>
            <a:r>
              <a:rPr lang="en-US"/>
              <a:t>Impact of Overall D Ratings: </a:t>
            </a:r>
            <a:r>
              <a:rPr lang="en-US">
                <a:solidFill>
                  <a:schemeClr val="tx2"/>
                </a:solidFill>
              </a:rPr>
              <a:t>Scenario 1</a:t>
            </a:r>
          </a:p>
        </p:txBody>
      </p:sp>
      <p:sp>
        <p:nvSpPr>
          <p:cNvPr id="3" name="Rectangle 2">
            <a:extLst>
              <a:ext uri="{FF2B5EF4-FFF2-40B4-BE49-F238E27FC236}">
                <a16:creationId xmlns:a16="http://schemas.microsoft.com/office/drawing/2014/main" id="{733192FD-C5CF-2DCF-3CBA-EA99875A61FC}"/>
              </a:ext>
            </a:extLst>
          </p:cNvPr>
          <p:cNvSpPr/>
          <p:nvPr/>
        </p:nvSpPr>
        <p:spPr>
          <a:xfrm>
            <a:off x="24706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02BB-C374-0848-D722-F7B413C02F60}"/>
              </a:ext>
            </a:extLst>
          </p:cNvPr>
          <p:cNvSpPr/>
          <p:nvPr/>
        </p:nvSpPr>
        <p:spPr>
          <a:xfrm>
            <a:off x="193001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B848C1-B4CD-7649-E275-D99E0FE7627A}"/>
              </a:ext>
            </a:extLst>
          </p:cNvPr>
          <p:cNvSpPr/>
          <p:nvPr/>
        </p:nvSpPr>
        <p:spPr>
          <a:xfrm>
            <a:off x="361295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CDEA24-4F21-FFDC-7986-47EF5F087A5B}"/>
              </a:ext>
            </a:extLst>
          </p:cNvPr>
          <p:cNvSpPr/>
          <p:nvPr/>
        </p:nvSpPr>
        <p:spPr>
          <a:xfrm>
            <a:off x="529590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3736DF-C07F-243E-F650-0CCC3B1B1DAB}"/>
              </a:ext>
            </a:extLst>
          </p:cNvPr>
          <p:cNvSpPr/>
          <p:nvPr/>
        </p:nvSpPr>
        <p:spPr>
          <a:xfrm>
            <a:off x="697884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E4AAF2-427E-8A37-D7FC-8EA6574E23DF}"/>
              </a:ext>
            </a:extLst>
          </p:cNvPr>
          <p:cNvSpPr/>
          <p:nvPr/>
        </p:nvSpPr>
        <p:spPr>
          <a:xfrm>
            <a:off x="24706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1</a:t>
            </a:r>
          </a:p>
        </p:txBody>
      </p:sp>
      <p:sp>
        <p:nvSpPr>
          <p:cNvPr id="9" name="Rectangle 8">
            <a:extLst>
              <a:ext uri="{FF2B5EF4-FFF2-40B4-BE49-F238E27FC236}">
                <a16:creationId xmlns:a16="http://schemas.microsoft.com/office/drawing/2014/main" id="{E74A5A6C-2D07-E4F5-E3C5-8DDAE38A94D2}"/>
              </a:ext>
            </a:extLst>
          </p:cNvPr>
          <p:cNvSpPr/>
          <p:nvPr/>
        </p:nvSpPr>
        <p:spPr>
          <a:xfrm>
            <a:off x="193001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2</a:t>
            </a:r>
          </a:p>
        </p:txBody>
      </p:sp>
      <p:sp>
        <p:nvSpPr>
          <p:cNvPr id="10" name="Rectangle 9">
            <a:extLst>
              <a:ext uri="{FF2B5EF4-FFF2-40B4-BE49-F238E27FC236}">
                <a16:creationId xmlns:a16="http://schemas.microsoft.com/office/drawing/2014/main" id="{F13C099E-9728-3883-650B-FAD7D19308DE}"/>
              </a:ext>
            </a:extLst>
          </p:cNvPr>
          <p:cNvSpPr/>
          <p:nvPr/>
        </p:nvSpPr>
        <p:spPr>
          <a:xfrm>
            <a:off x="361295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3</a:t>
            </a:r>
          </a:p>
        </p:txBody>
      </p:sp>
      <p:sp>
        <p:nvSpPr>
          <p:cNvPr id="11" name="Rectangle 10">
            <a:extLst>
              <a:ext uri="{FF2B5EF4-FFF2-40B4-BE49-F238E27FC236}">
                <a16:creationId xmlns:a16="http://schemas.microsoft.com/office/drawing/2014/main" id="{DCFF94E8-A8D0-4AF6-2779-8F274C57A79F}"/>
              </a:ext>
            </a:extLst>
          </p:cNvPr>
          <p:cNvSpPr/>
          <p:nvPr/>
        </p:nvSpPr>
        <p:spPr>
          <a:xfrm>
            <a:off x="529590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4</a:t>
            </a:r>
          </a:p>
        </p:txBody>
      </p:sp>
      <p:sp>
        <p:nvSpPr>
          <p:cNvPr id="12" name="Rectangle 11">
            <a:extLst>
              <a:ext uri="{FF2B5EF4-FFF2-40B4-BE49-F238E27FC236}">
                <a16:creationId xmlns:a16="http://schemas.microsoft.com/office/drawing/2014/main" id="{8F9710C0-9C6B-8DFC-B819-F91AE76C3C13}"/>
              </a:ext>
            </a:extLst>
          </p:cNvPr>
          <p:cNvSpPr/>
          <p:nvPr/>
        </p:nvSpPr>
        <p:spPr>
          <a:xfrm>
            <a:off x="697884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5</a:t>
            </a:r>
          </a:p>
        </p:txBody>
      </p:sp>
      <p:sp>
        <p:nvSpPr>
          <p:cNvPr id="18" name="TextBox 17">
            <a:extLst>
              <a:ext uri="{FF2B5EF4-FFF2-40B4-BE49-F238E27FC236}">
                <a16:creationId xmlns:a16="http://schemas.microsoft.com/office/drawing/2014/main" id="{2EC37302-2557-6A6A-BEEF-198949F957BE}"/>
              </a:ext>
            </a:extLst>
          </p:cNvPr>
          <p:cNvSpPr txBox="1"/>
          <p:nvPr/>
        </p:nvSpPr>
        <p:spPr>
          <a:xfrm>
            <a:off x="94412"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t>Local Improvement Plan (LIP)</a:t>
            </a:r>
          </a:p>
        </p:txBody>
      </p:sp>
      <p:sp>
        <p:nvSpPr>
          <p:cNvPr id="19" name="TextBox 18">
            <a:extLst>
              <a:ext uri="{FF2B5EF4-FFF2-40B4-BE49-F238E27FC236}">
                <a16:creationId xmlns:a16="http://schemas.microsoft.com/office/drawing/2014/main" id="{183D91A1-990C-0F9E-7DB2-6D001DF8DE8F}"/>
              </a:ext>
            </a:extLst>
          </p:cNvPr>
          <p:cNvSpPr txBox="1"/>
          <p:nvPr/>
        </p:nvSpPr>
        <p:spPr>
          <a:xfrm>
            <a:off x="1799889"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t>Local Improvement Plan (LIP)</a:t>
            </a:r>
          </a:p>
        </p:txBody>
      </p:sp>
      <p:sp>
        <p:nvSpPr>
          <p:cNvPr id="23" name="Rectangle 22">
            <a:extLst>
              <a:ext uri="{FF2B5EF4-FFF2-40B4-BE49-F238E27FC236}">
                <a16:creationId xmlns:a16="http://schemas.microsoft.com/office/drawing/2014/main" id="{91FDA8C4-D581-C1C7-6D77-795C0C0DABE4}"/>
              </a:ext>
            </a:extLst>
          </p:cNvPr>
          <p:cNvSpPr/>
          <p:nvPr/>
        </p:nvSpPr>
        <p:spPr>
          <a:xfrm>
            <a:off x="7622004" y="5552787"/>
            <a:ext cx="4569996"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*A, B, or C = Timeline Reset</a:t>
            </a:r>
          </a:p>
        </p:txBody>
      </p:sp>
      <p:sp>
        <p:nvSpPr>
          <p:cNvPr id="24" name="Arrow: Pentagon 23">
            <a:extLst>
              <a:ext uri="{FF2B5EF4-FFF2-40B4-BE49-F238E27FC236}">
                <a16:creationId xmlns:a16="http://schemas.microsoft.com/office/drawing/2014/main" id="{455D9690-3CF1-3397-F6B1-6D75FA59F94B}"/>
              </a:ext>
            </a:extLst>
          </p:cNvPr>
          <p:cNvSpPr/>
          <p:nvPr/>
        </p:nvSpPr>
        <p:spPr>
          <a:xfrm rot="5400000">
            <a:off x="878722"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5E8732B2-2EAA-05A4-300B-3E7B8F2E51F9}"/>
              </a:ext>
            </a:extLst>
          </p:cNvPr>
          <p:cNvSpPr/>
          <p:nvPr/>
        </p:nvSpPr>
        <p:spPr>
          <a:xfrm rot="5400000">
            <a:off x="2561667"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id="{526C127F-4CE8-31AB-A678-36AD9CAE1F72}"/>
              </a:ext>
            </a:extLst>
          </p:cNvPr>
          <p:cNvSpPr/>
          <p:nvPr/>
        </p:nvSpPr>
        <p:spPr>
          <a:xfrm rot="5400000">
            <a:off x="4244612"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DC4614D5-D7B9-3EAF-935F-1C8843285A64}"/>
              </a:ext>
            </a:extLst>
          </p:cNvPr>
          <p:cNvSpPr/>
          <p:nvPr/>
        </p:nvSpPr>
        <p:spPr>
          <a:xfrm rot="5400000">
            <a:off x="5927557"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1296D517-95F6-0276-CD12-39C7A704462D}"/>
              </a:ext>
            </a:extLst>
          </p:cNvPr>
          <p:cNvSpPr/>
          <p:nvPr/>
        </p:nvSpPr>
        <p:spPr>
          <a:xfrm rot="5400000">
            <a:off x="7610502"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7A35F1E-94A7-5922-058F-3DCEF5E1396C}"/>
              </a:ext>
            </a:extLst>
          </p:cNvPr>
          <p:cNvSpPr/>
          <p:nvPr/>
        </p:nvSpPr>
        <p:spPr>
          <a:xfrm>
            <a:off x="866179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7118E77-3F02-3B14-35E5-41183D472BFF}"/>
              </a:ext>
            </a:extLst>
          </p:cNvPr>
          <p:cNvSpPr/>
          <p:nvPr/>
        </p:nvSpPr>
        <p:spPr>
          <a:xfrm>
            <a:off x="866179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6</a:t>
            </a:r>
          </a:p>
        </p:txBody>
      </p:sp>
      <p:sp>
        <p:nvSpPr>
          <p:cNvPr id="33" name="Arrow: Pentagon 32">
            <a:extLst>
              <a:ext uri="{FF2B5EF4-FFF2-40B4-BE49-F238E27FC236}">
                <a16:creationId xmlns:a16="http://schemas.microsoft.com/office/drawing/2014/main" id="{3E011AF8-3FDA-77CE-1A81-B05FC5532031}"/>
              </a:ext>
            </a:extLst>
          </p:cNvPr>
          <p:cNvSpPr/>
          <p:nvPr/>
        </p:nvSpPr>
        <p:spPr>
          <a:xfrm rot="5400000">
            <a:off x="9293447"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42C21D-CDBD-9C9A-8AC5-AC7119A6883C}"/>
              </a:ext>
            </a:extLst>
          </p:cNvPr>
          <p:cNvSpPr/>
          <p:nvPr/>
        </p:nvSpPr>
        <p:spPr>
          <a:xfrm>
            <a:off x="1034365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2D47B5-BD15-9EC9-A1F4-776EBC6D1681}"/>
              </a:ext>
            </a:extLst>
          </p:cNvPr>
          <p:cNvSpPr/>
          <p:nvPr/>
        </p:nvSpPr>
        <p:spPr>
          <a:xfrm>
            <a:off x="1034365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7</a:t>
            </a:r>
          </a:p>
        </p:txBody>
      </p:sp>
      <p:sp>
        <p:nvSpPr>
          <p:cNvPr id="38" name="Arrow: Pentagon 37">
            <a:extLst>
              <a:ext uri="{FF2B5EF4-FFF2-40B4-BE49-F238E27FC236}">
                <a16:creationId xmlns:a16="http://schemas.microsoft.com/office/drawing/2014/main" id="{D7DADF21-C1C1-6250-1D53-12BF45730166}"/>
              </a:ext>
            </a:extLst>
          </p:cNvPr>
          <p:cNvSpPr/>
          <p:nvPr/>
        </p:nvSpPr>
        <p:spPr>
          <a:xfrm rot="5400000">
            <a:off x="10976391"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oogle Shape;642;g3bb46e28b82_0_4249">
            <a:extLst>
              <a:ext uri="{FF2B5EF4-FFF2-40B4-BE49-F238E27FC236}">
                <a16:creationId xmlns:a16="http://schemas.microsoft.com/office/drawing/2014/main" id="{8B258DA3-053A-3FEE-FBEB-B02E765C9AD8}"/>
              </a:ext>
            </a:extLst>
          </p:cNvPr>
          <p:cNvPicPr preferRelativeResize="0"/>
          <p:nvPr/>
        </p:nvPicPr>
        <p:blipFill>
          <a:blip r:embed="rId4">
            <a:alphaModFix/>
          </a:blip>
          <a:srcRect l="23131" t="71818" r="61068"/>
          <a:stretch>
            <a:fillRect/>
          </a:stretch>
        </p:blipFill>
        <p:spPr>
          <a:xfrm>
            <a:off x="382058" y="2673463"/>
            <a:ext cx="1197864" cy="1197864"/>
          </a:xfrm>
          <a:prstGeom prst="rect">
            <a:avLst/>
          </a:prstGeom>
          <a:noFill/>
          <a:ln>
            <a:noFill/>
          </a:ln>
        </p:spPr>
      </p:pic>
      <p:pic>
        <p:nvPicPr>
          <p:cNvPr id="40" name="Google Shape;642;g3bb46e28b82_0_4249">
            <a:extLst>
              <a:ext uri="{FF2B5EF4-FFF2-40B4-BE49-F238E27FC236}">
                <a16:creationId xmlns:a16="http://schemas.microsoft.com/office/drawing/2014/main" id="{FEDB13A9-6922-6EFF-E594-7AFCA1FD61EF}"/>
              </a:ext>
            </a:extLst>
          </p:cNvPr>
          <p:cNvPicPr preferRelativeResize="0"/>
          <p:nvPr/>
        </p:nvPicPr>
        <p:blipFill>
          <a:blip r:embed="rId4">
            <a:alphaModFix/>
          </a:blip>
          <a:srcRect l="23131" t="71818" r="61068"/>
          <a:stretch>
            <a:fillRect/>
          </a:stretch>
        </p:blipFill>
        <p:spPr>
          <a:xfrm>
            <a:off x="2066201" y="2673463"/>
            <a:ext cx="1197864" cy="1197864"/>
          </a:xfrm>
          <a:prstGeom prst="rect">
            <a:avLst/>
          </a:prstGeom>
          <a:noFill/>
          <a:ln>
            <a:noFill/>
          </a:ln>
        </p:spPr>
      </p:pic>
      <p:pic>
        <p:nvPicPr>
          <p:cNvPr id="41" name="Google Shape;642;g3bb46e28b82_0_4249">
            <a:extLst>
              <a:ext uri="{FF2B5EF4-FFF2-40B4-BE49-F238E27FC236}">
                <a16:creationId xmlns:a16="http://schemas.microsoft.com/office/drawing/2014/main" id="{28FDA371-FCB6-B278-B591-E464849E0DCC}"/>
              </a:ext>
            </a:extLst>
          </p:cNvPr>
          <p:cNvPicPr preferRelativeResize="0"/>
          <p:nvPr/>
        </p:nvPicPr>
        <p:blipFill>
          <a:blip r:embed="rId4">
            <a:alphaModFix/>
          </a:blip>
          <a:srcRect l="23131" t="71818" r="61068"/>
          <a:stretch>
            <a:fillRect/>
          </a:stretch>
        </p:blipFill>
        <p:spPr>
          <a:xfrm>
            <a:off x="3750344" y="2673463"/>
            <a:ext cx="1197864" cy="1197864"/>
          </a:xfrm>
          <a:prstGeom prst="rect">
            <a:avLst/>
          </a:prstGeom>
          <a:noFill/>
          <a:ln>
            <a:noFill/>
          </a:ln>
        </p:spPr>
      </p:pic>
      <p:pic>
        <p:nvPicPr>
          <p:cNvPr id="42" name="Google Shape;642;g3bb46e28b82_0_4249">
            <a:extLst>
              <a:ext uri="{FF2B5EF4-FFF2-40B4-BE49-F238E27FC236}">
                <a16:creationId xmlns:a16="http://schemas.microsoft.com/office/drawing/2014/main" id="{123577E7-3793-1F79-3C4C-154871DD40EE}"/>
              </a:ext>
            </a:extLst>
          </p:cNvPr>
          <p:cNvPicPr preferRelativeResize="0"/>
          <p:nvPr/>
        </p:nvPicPr>
        <p:blipFill>
          <a:blip r:embed="rId4">
            <a:alphaModFix/>
          </a:blip>
          <a:srcRect l="23131" t="71818" r="61068"/>
          <a:stretch>
            <a:fillRect/>
          </a:stretch>
        </p:blipFill>
        <p:spPr>
          <a:xfrm>
            <a:off x="5434487" y="2673463"/>
            <a:ext cx="1197864" cy="1197864"/>
          </a:xfrm>
          <a:prstGeom prst="rect">
            <a:avLst/>
          </a:prstGeom>
          <a:noFill/>
          <a:ln>
            <a:noFill/>
          </a:ln>
        </p:spPr>
      </p:pic>
      <p:pic>
        <p:nvPicPr>
          <p:cNvPr id="43" name="Google Shape;642;g3bb46e28b82_0_4249">
            <a:extLst>
              <a:ext uri="{FF2B5EF4-FFF2-40B4-BE49-F238E27FC236}">
                <a16:creationId xmlns:a16="http://schemas.microsoft.com/office/drawing/2014/main" id="{73C0710A-B973-A664-CCE8-47042A9E3CED}"/>
              </a:ext>
            </a:extLst>
          </p:cNvPr>
          <p:cNvPicPr preferRelativeResize="0"/>
          <p:nvPr/>
        </p:nvPicPr>
        <p:blipFill>
          <a:blip r:embed="rId4">
            <a:alphaModFix/>
          </a:blip>
          <a:srcRect l="23131" t="71818" r="61068"/>
          <a:stretch>
            <a:fillRect/>
          </a:stretch>
        </p:blipFill>
        <p:spPr>
          <a:xfrm>
            <a:off x="7118630" y="2673463"/>
            <a:ext cx="1197864" cy="1197864"/>
          </a:xfrm>
          <a:prstGeom prst="rect">
            <a:avLst/>
          </a:prstGeom>
          <a:noFill/>
          <a:ln>
            <a:noFill/>
          </a:ln>
        </p:spPr>
      </p:pic>
      <p:pic>
        <p:nvPicPr>
          <p:cNvPr id="44" name="Google Shape;642;g3bb46e28b82_0_4249">
            <a:extLst>
              <a:ext uri="{FF2B5EF4-FFF2-40B4-BE49-F238E27FC236}">
                <a16:creationId xmlns:a16="http://schemas.microsoft.com/office/drawing/2014/main" id="{4B45FBFC-E75C-0109-9FD7-9609CFDD8829}"/>
              </a:ext>
            </a:extLst>
          </p:cNvPr>
          <p:cNvPicPr preferRelativeResize="0"/>
          <p:nvPr/>
        </p:nvPicPr>
        <p:blipFill>
          <a:blip r:embed="rId4">
            <a:alphaModFix/>
          </a:blip>
          <a:srcRect l="23131" t="71818" r="61068"/>
          <a:stretch>
            <a:fillRect/>
          </a:stretch>
        </p:blipFill>
        <p:spPr>
          <a:xfrm>
            <a:off x="8802773" y="2673463"/>
            <a:ext cx="1197864" cy="1197864"/>
          </a:xfrm>
          <a:prstGeom prst="rect">
            <a:avLst/>
          </a:prstGeom>
          <a:noFill/>
          <a:ln>
            <a:noFill/>
          </a:ln>
        </p:spPr>
      </p:pic>
      <p:pic>
        <p:nvPicPr>
          <p:cNvPr id="45" name="Google Shape;642;g3bb46e28b82_0_4249">
            <a:extLst>
              <a:ext uri="{FF2B5EF4-FFF2-40B4-BE49-F238E27FC236}">
                <a16:creationId xmlns:a16="http://schemas.microsoft.com/office/drawing/2014/main" id="{03A7648F-D8C6-5C1D-0534-D515790DD90C}"/>
              </a:ext>
            </a:extLst>
          </p:cNvPr>
          <p:cNvPicPr preferRelativeResize="0"/>
          <p:nvPr/>
        </p:nvPicPr>
        <p:blipFill>
          <a:blip r:embed="rId4">
            <a:alphaModFix/>
          </a:blip>
          <a:srcRect l="23131" t="71818" r="61068"/>
          <a:stretch>
            <a:fillRect/>
          </a:stretch>
        </p:blipFill>
        <p:spPr>
          <a:xfrm>
            <a:off x="10486914" y="2673463"/>
            <a:ext cx="1197864" cy="1197864"/>
          </a:xfrm>
          <a:prstGeom prst="rect">
            <a:avLst/>
          </a:prstGeom>
          <a:noFill/>
          <a:ln>
            <a:noFill/>
          </a:ln>
        </p:spPr>
      </p:pic>
      <p:sp>
        <p:nvSpPr>
          <p:cNvPr id="46" name="Rectangle 45">
            <a:extLst>
              <a:ext uri="{FF2B5EF4-FFF2-40B4-BE49-F238E27FC236}">
                <a16:creationId xmlns:a16="http://schemas.microsoft.com/office/drawing/2014/main" id="{21C6C6AE-BA12-FE0D-29B4-55C6FF903818}"/>
              </a:ext>
            </a:extLst>
          </p:cNvPr>
          <p:cNvSpPr/>
          <p:nvPr/>
        </p:nvSpPr>
        <p:spPr>
          <a:xfrm>
            <a:off x="24706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1st D</a:t>
            </a:r>
          </a:p>
        </p:txBody>
      </p:sp>
      <p:sp>
        <p:nvSpPr>
          <p:cNvPr id="47" name="Rectangle 46">
            <a:extLst>
              <a:ext uri="{FF2B5EF4-FFF2-40B4-BE49-F238E27FC236}">
                <a16:creationId xmlns:a16="http://schemas.microsoft.com/office/drawing/2014/main" id="{B485476C-5C3D-0A2B-622C-E0D1F2D25AC0}"/>
              </a:ext>
            </a:extLst>
          </p:cNvPr>
          <p:cNvSpPr/>
          <p:nvPr/>
        </p:nvSpPr>
        <p:spPr>
          <a:xfrm>
            <a:off x="193001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2nd D</a:t>
            </a:r>
          </a:p>
        </p:txBody>
      </p:sp>
      <p:sp>
        <p:nvSpPr>
          <p:cNvPr id="48" name="Rectangle 47">
            <a:extLst>
              <a:ext uri="{FF2B5EF4-FFF2-40B4-BE49-F238E27FC236}">
                <a16:creationId xmlns:a16="http://schemas.microsoft.com/office/drawing/2014/main" id="{F2ACF383-45F0-5085-CC2F-8510E3B5D804}"/>
              </a:ext>
            </a:extLst>
          </p:cNvPr>
          <p:cNvSpPr/>
          <p:nvPr/>
        </p:nvSpPr>
        <p:spPr>
          <a:xfrm>
            <a:off x="361295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3rd D</a:t>
            </a:r>
          </a:p>
        </p:txBody>
      </p:sp>
      <p:sp>
        <p:nvSpPr>
          <p:cNvPr id="49" name="Rectangle 48">
            <a:extLst>
              <a:ext uri="{FF2B5EF4-FFF2-40B4-BE49-F238E27FC236}">
                <a16:creationId xmlns:a16="http://schemas.microsoft.com/office/drawing/2014/main" id="{2C8746FC-6D9A-E013-D2FF-6FD683866BE4}"/>
              </a:ext>
            </a:extLst>
          </p:cNvPr>
          <p:cNvSpPr/>
          <p:nvPr/>
        </p:nvSpPr>
        <p:spPr>
          <a:xfrm>
            <a:off x="529590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4th D</a:t>
            </a:r>
          </a:p>
        </p:txBody>
      </p:sp>
      <p:sp>
        <p:nvSpPr>
          <p:cNvPr id="50" name="Rectangle 49">
            <a:extLst>
              <a:ext uri="{FF2B5EF4-FFF2-40B4-BE49-F238E27FC236}">
                <a16:creationId xmlns:a16="http://schemas.microsoft.com/office/drawing/2014/main" id="{AAD57221-B52C-DC28-4FEB-59FDECDC494B}"/>
              </a:ext>
            </a:extLst>
          </p:cNvPr>
          <p:cNvSpPr/>
          <p:nvPr/>
        </p:nvSpPr>
        <p:spPr>
          <a:xfrm>
            <a:off x="697884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5th D</a:t>
            </a:r>
          </a:p>
        </p:txBody>
      </p:sp>
      <p:sp>
        <p:nvSpPr>
          <p:cNvPr id="51" name="Rectangle 50">
            <a:extLst>
              <a:ext uri="{FF2B5EF4-FFF2-40B4-BE49-F238E27FC236}">
                <a16:creationId xmlns:a16="http://schemas.microsoft.com/office/drawing/2014/main" id="{96DBB514-056E-C3CC-12CF-AA9FA6EF6671}"/>
              </a:ext>
            </a:extLst>
          </p:cNvPr>
          <p:cNvSpPr/>
          <p:nvPr/>
        </p:nvSpPr>
        <p:spPr>
          <a:xfrm>
            <a:off x="866179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6th D</a:t>
            </a:r>
          </a:p>
        </p:txBody>
      </p:sp>
      <p:sp>
        <p:nvSpPr>
          <p:cNvPr id="52" name="Rectangle 51">
            <a:extLst>
              <a:ext uri="{FF2B5EF4-FFF2-40B4-BE49-F238E27FC236}">
                <a16:creationId xmlns:a16="http://schemas.microsoft.com/office/drawing/2014/main" id="{B97C01B0-3E4F-D7A9-90F4-5EA8D2FAEB7F}"/>
              </a:ext>
            </a:extLst>
          </p:cNvPr>
          <p:cNvSpPr/>
          <p:nvPr/>
        </p:nvSpPr>
        <p:spPr>
          <a:xfrm>
            <a:off x="1034365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7th D</a:t>
            </a:r>
          </a:p>
        </p:txBody>
      </p:sp>
      <p:sp>
        <p:nvSpPr>
          <p:cNvPr id="53" name="TextBox 52">
            <a:extLst>
              <a:ext uri="{FF2B5EF4-FFF2-40B4-BE49-F238E27FC236}">
                <a16:creationId xmlns:a16="http://schemas.microsoft.com/office/drawing/2014/main" id="{9999F7C7-664F-A918-91A6-463E529BA42F}"/>
              </a:ext>
            </a:extLst>
          </p:cNvPr>
          <p:cNvSpPr txBox="1"/>
          <p:nvPr/>
        </p:nvSpPr>
        <p:spPr>
          <a:xfrm>
            <a:off x="3505364" y="4263555"/>
            <a:ext cx="1925053" cy="1107996"/>
          </a:xfrm>
          <a:prstGeom prst="rect">
            <a:avLst/>
          </a:prstGeom>
          <a:noFill/>
        </p:spPr>
        <p:txBody>
          <a:bodyPr wrap="square" rtlCol="0">
            <a:spAutoFit/>
          </a:bodyPr>
          <a:lstStyle/>
          <a:p>
            <a:pPr marL="285750" indent="-165100">
              <a:buFont typeface="Arial" panose="020B0604020202020204" pitchFamily="34" charset="0"/>
              <a:buChar char="•"/>
            </a:pPr>
            <a:r>
              <a:rPr lang="en-US" sz="1600"/>
              <a:t>Targeted Improvement Plan (TIP)</a:t>
            </a:r>
          </a:p>
          <a:p>
            <a:pPr marL="285750" indent="-165100">
              <a:buFont typeface="Arial" panose="020B0604020202020204" pitchFamily="34" charset="0"/>
              <a:buChar char="•"/>
            </a:pPr>
            <a:r>
              <a:rPr lang="en-US" sz="1600"/>
              <a:t>ESF Diagnostic</a:t>
            </a:r>
          </a:p>
        </p:txBody>
      </p:sp>
      <p:sp>
        <p:nvSpPr>
          <p:cNvPr id="54" name="TextBox 53">
            <a:extLst>
              <a:ext uri="{FF2B5EF4-FFF2-40B4-BE49-F238E27FC236}">
                <a16:creationId xmlns:a16="http://schemas.microsoft.com/office/drawing/2014/main" id="{51225C15-417A-59AD-8B4A-3A441D07D5AC}"/>
              </a:ext>
            </a:extLst>
          </p:cNvPr>
          <p:cNvSpPr txBox="1"/>
          <p:nvPr/>
        </p:nvSpPr>
        <p:spPr>
          <a:xfrm>
            <a:off x="5210842" y="4293787"/>
            <a:ext cx="1925053" cy="1569660"/>
          </a:xfrm>
          <a:prstGeom prst="rect">
            <a:avLst/>
          </a:prstGeom>
          <a:noFill/>
        </p:spPr>
        <p:txBody>
          <a:bodyPr wrap="square" rtlCol="0">
            <a:spAutoFit/>
          </a:bodyPr>
          <a:lstStyle/>
          <a:p>
            <a:pPr marL="285750" indent="-165100">
              <a:buFont typeface="Arial" panose="020B0604020202020204" pitchFamily="34" charset="0"/>
              <a:buChar char="•"/>
            </a:pPr>
            <a:r>
              <a:rPr lang="en-US" sz="1600"/>
              <a:t>Targeted Improvement Plan (TIP)</a:t>
            </a:r>
          </a:p>
          <a:p>
            <a:pPr marL="285750" indent="-165100">
              <a:buFont typeface="Arial" panose="020B0604020202020204" pitchFamily="34" charset="0"/>
              <a:buChar char="•"/>
            </a:pPr>
            <a:r>
              <a:rPr lang="en-US" sz="1600">
                <a:latin typeface="+mj-lt"/>
              </a:rPr>
              <a:t>Develop</a:t>
            </a:r>
            <a:r>
              <a:rPr lang="en-US" sz="1600"/>
              <a:t> Turnaround Plan (TAP)</a:t>
            </a:r>
          </a:p>
        </p:txBody>
      </p:sp>
      <p:sp>
        <p:nvSpPr>
          <p:cNvPr id="55" name="TextBox 54">
            <a:extLst>
              <a:ext uri="{FF2B5EF4-FFF2-40B4-BE49-F238E27FC236}">
                <a16:creationId xmlns:a16="http://schemas.microsoft.com/office/drawing/2014/main" id="{C0FA058D-D247-09E7-854E-744FFD253C29}"/>
              </a:ext>
            </a:extLst>
          </p:cNvPr>
          <p:cNvSpPr txBox="1"/>
          <p:nvPr/>
        </p:nvSpPr>
        <p:spPr>
          <a:xfrm>
            <a:off x="6785473"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latin typeface="+mj-lt"/>
              </a:rPr>
              <a:t>Implement</a:t>
            </a:r>
            <a:r>
              <a:rPr lang="en-US" sz="1600"/>
              <a:t> Turnaround Plan (TAP)</a:t>
            </a:r>
          </a:p>
        </p:txBody>
      </p:sp>
      <p:sp>
        <p:nvSpPr>
          <p:cNvPr id="56" name="TextBox 55">
            <a:extLst>
              <a:ext uri="{FF2B5EF4-FFF2-40B4-BE49-F238E27FC236}">
                <a16:creationId xmlns:a16="http://schemas.microsoft.com/office/drawing/2014/main" id="{6DDD649B-C22E-8528-4C20-968842EA2797}"/>
              </a:ext>
            </a:extLst>
          </p:cNvPr>
          <p:cNvSpPr txBox="1"/>
          <p:nvPr/>
        </p:nvSpPr>
        <p:spPr>
          <a:xfrm>
            <a:off x="8556371"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latin typeface="+mj-lt"/>
              </a:rPr>
              <a:t>Implement</a:t>
            </a:r>
            <a:r>
              <a:rPr lang="en-US" sz="1600"/>
              <a:t> Turnaround Plan (TAP)</a:t>
            </a:r>
          </a:p>
        </p:txBody>
      </p:sp>
      <p:sp>
        <p:nvSpPr>
          <p:cNvPr id="57" name="TextBox 56">
            <a:extLst>
              <a:ext uri="{FF2B5EF4-FFF2-40B4-BE49-F238E27FC236}">
                <a16:creationId xmlns:a16="http://schemas.microsoft.com/office/drawing/2014/main" id="{E9AEC4AA-90A4-D731-6C33-F6DECC5CD499}"/>
              </a:ext>
            </a:extLst>
          </p:cNvPr>
          <p:cNvSpPr txBox="1"/>
          <p:nvPr/>
        </p:nvSpPr>
        <p:spPr>
          <a:xfrm>
            <a:off x="10266947" y="4247620"/>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t>School Closure or Board of Managers</a:t>
            </a:r>
          </a:p>
        </p:txBody>
      </p:sp>
      <p:sp>
        <p:nvSpPr>
          <p:cNvPr id="58" name="Rectangle 57">
            <a:extLst>
              <a:ext uri="{FF2B5EF4-FFF2-40B4-BE49-F238E27FC236}">
                <a16:creationId xmlns:a16="http://schemas.microsoft.com/office/drawing/2014/main" id="{DF858075-7F00-9EFF-1516-C3EB27754B8D}"/>
              </a:ext>
            </a:extLst>
          </p:cNvPr>
          <p:cNvSpPr/>
          <p:nvPr/>
        </p:nvSpPr>
        <p:spPr>
          <a:xfrm>
            <a:off x="3612955"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1</a:t>
            </a:r>
          </a:p>
        </p:txBody>
      </p:sp>
      <p:sp>
        <p:nvSpPr>
          <p:cNvPr id="64" name="Rectangle 63">
            <a:extLst>
              <a:ext uri="{FF2B5EF4-FFF2-40B4-BE49-F238E27FC236}">
                <a16:creationId xmlns:a16="http://schemas.microsoft.com/office/drawing/2014/main" id="{8543AE97-BAAB-C553-73AB-78CD33FB52BE}"/>
              </a:ext>
            </a:extLst>
          </p:cNvPr>
          <p:cNvSpPr/>
          <p:nvPr/>
        </p:nvSpPr>
        <p:spPr>
          <a:xfrm>
            <a:off x="529590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2</a:t>
            </a:r>
          </a:p>
        </p:txBody>
      </p:sp>
      <p:sp>
        <p:nvSpPr>
          <p:cNvPr id="65" name="Rectangle 64">
            <a:extLst>
              <a:ext uri="{FF2B5EF4-FFF2-40B4-BE49-F238E27FC236}">
                <a16:creationId xmlns:a16="http://schemas.microsoft.com/office/drawing/2014/main" id="{34EEB3F7-921B-7669-C0D9-14BBB5DA97D7}"/>
              </a:ext>
            </a:extLst>
          </p:cNvPr>
          <p:cNvSpPr/>
          <p:nvPr/>
        </p:nvSpPr>
        <p:spPr>
          <a:xfrm>
            <a:off x="6978845"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3</a:t>
            </a:r>
          </a:p>
        </p:txBody>
      </p:sp>
      <p:sp>
        <p:nvSpPr>
          <p:cNvPr id="66" name="Rectangle 65">
            <a:extLst>
              <a:ext uri="{FF2B5EF4-FFF2-40B4-BE49-F238E27FC236}">
                <a16:creationId xmlns:a16="http://schemas.microsoft.com/office/drawing/2014/main" id="{016EC7F5-6CC5-2282-173B-367510A0611A}"/>
              </a:ext>
            </a:extLst>
          </p:cNvPr>
          <p:cNvSpPr/>
          <p:nvPr/>
        </p:nvSpPr>
        <p:spPr>
          <a:xfrm>
            <a:off x="866179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4</a:t>
            </a:r>
          </a:p>
        </p:txBody>
      </p:sp>
      <p:sp>
        <p:nvSpPr>
          <p:cNvPr id="67" name="Rectangle 66">
            <a:extLst>
              <a:ext uri="{FF2B5EF4-FFF2-40B4-BE49-F238E27FC236}">
                <a16:creationId xmlns:a16="http://schemas.microsoft.com/office/drawing/2014/main" id="{77E5D93F-B2B5-622D-287B-D6A1D6FFFDB8}"/>
              </a:ext>
            </a:extLst>
          </p:cNvPr>
          <p:cNvSpPr/>
          <p:nvPr/>
        </p:nvSpPr>
        <p:spPr>
          <a:xfrm>
            <a:off x="1034365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5</a:t>
            </a:r>
          </a:p>
        </p:txBody>
      </p:sp>
    </p:spTree>
    <p:custDataLst>
      <p:tags r:id="rId1"/>
    </p:custDataLst>
    <p:extLst>
      <p:ext uri="{BB962C8B-B14F-4D97-AF65-F5344CB8AC3E}">
        <p14:creationId xmlns:p14="http://schemas.microsoft.com/office/powerpoint/2010/main" val="2853274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1B30B418-BBA2-8617-E7AF-1907EB0CB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136AD-526C-DE2C-38B2-FC82A5709C31}"/>
              </a:ext>
            </a:extLst>
          </p:cNvPr>
          <p:cNvSpPr>
            <a:spLocks noGrp="1"/>
          </p:cNvSpPr>
          <p:nvPr>
            <p:ph type="title"/>
          </p:nvPr>
        </p:nvSpPr>
        <p:spPr>
          <a:xfrm>
            <a:off x="481243" y="386314"/>
            <a:ext cx="11229514" cy="931862"/>
          </a:xfrm>
        </p:spPr>
        <p:txBody>
          <a:bodyPr/>
          <a:lstStyle/>
          <a:p>
            <a:r>
              <a:rPr lang="en-US"/>
              <a:t>Impact of Overall D Ratings: </a:t>
            </a:r>
            <a:r>
              <a:rPr lang="en-US">
                <a:solidFill>
                  <a:schemeClr val="tx2"/>
                </a:solidFill>
              </a:rPr>
              <a:t>Scenario 2</a:t>
            </a:r>
          </a:p>
        </p:txBody>
      </p:sp>
      <p:sp>
        <p:nvSpPr>
          <p:cNvPr id="3" name="Rectangle 2">
            <a:extLst>
              <a:ext uri="{FF2B5EF4-FFF2-40B4-BE49-F238E27FC236}">
                <a16:creationId xmlns:a16="http://schemas.microsoft.com/office/drawing/2014/main" id="{87CA0B32-554B-CB1D-4C35-A565493D907A}"/>
              </a:ext>
            </a:extLst>
          </p:cNvPr>
          <p:cNvSpPr/>
          <p:nvPr/>
        </p:nvSpPr>
        <p:spPr>
          <a:xfrm>
            <a:off x="24706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0D4F224-2371-1BEF-F457-6F9789B25F04}"/>
              </a:ext>
            </a:extLst>
          </p:cNvPr>
          <p:cNvSpPr/>
          <p:nvPr/>
        </p:nvSpPr>
        <p:spPr>
          <a:xfrm>
            <a:off x="193001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B9870A-E361-A82A-FAD9-BBDF4A41F3EE}"/>
              </a:ext>
            </a:extLst>
          </p:cNvPr>
          <p:cNvSpPr/>
          <p:nvPr/>
        </p:nvSpPr>
        <p:spPr>
          <a:xfrm>
            <a:off x="361295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A4C937-E5C2-D01C-FDE9-807BDDEA030E}"/>
              </a:ext>
            </a:extLst>
          </p:cNvPr>
          <p:cNvSpPr/>
          <p:nvPr/>
        </p:nvSpPr>
        <p:spPr>
          <a:xfrm>
            <a:off x="529590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F264EF-99AA-B0EB-977B-017A5EA7B239}"/>
              </a:ext>
            </a:extLst>
          </p:cNvPr>
          <p:cNvSpPr/>
          <p:nvPr/>
        </p:nvSpPr>
        <p:spPr>
          <a:xfrm>
            <a:off x="697884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D2B3CD-F3C8-0100-895C-A748637AC4E4}"/>
              </a:ext>
            </a:extLst>
          </p:cNvPr>
          <p:cNvSpPr/>
          <p:nvPr/>
        </p:nvSpPr>
        <p:spPr>
          <a:xfrm>
            <a:off x="24706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1</a:t>
            </a:r>
          </a:p>
        </p:txBody>
      </p:sp>
      <p:sp>
        <p:nvSpPr>
          <p:cNvPr id="9" name="Rectangle 8">
            <a:extLst>
              <a:ext uri="{FF2B5EF4-FFF2-40B4-BE49-F238E27FC236}">
                <a16:creationId xmlns:a16="http://schemas.microsoft.com/office/drawing/2014/main" id="{99DE01BF-368D-583C-C554-C73654C57249}"/>
              </a:ext>
            </a:extLst>
          </p:cNvPr>
          <p:cNvSpPr/>
          <p:nvPr/>
        </p:nvSpPr>
        <p:spPr>
          <a:xfrm>
            <a:off x="193001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2</a:t>
            </a:r>
          </a:p>
        </p:txBody>
      </p:sp>
      <p:sp>
        <p:nvSpPr>
          <p:cNvPr id="10" name="Rectangle 9">
            <a:extLst>
              <a:ext uri="{FF2B5EF4-FFF2-40B4-BE49-F238E27FC236}">
                <a16:creationId xmlns:a16="http://schemas.microsoft.com/office/drawing/2014/main" id="{F54A8FFB-E00A-99D3-61D2-38044FD0CD08}"/>
              </a:ext>
            </a:extLst>
          </p:cNvPr>
          <p:cNvSpPr/>
          <p:nvPr/>
        </p:nvSpPr>
        <p:spPr>
          <a:xfrm>
            <a:off x="361295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3</a:t>
            </a:r>
          </a:p>
        </p:txBody>
      </p:sp>
      <p:sp>
        <p:nvSpPr>
          <p:cNvPr id="11" name="Rectangle 10">
            <a:extLst>
              <a:ext uri="{FF2B5EF4-FFF2-40B4-BE49-F238E27FC236}">
                <a16:creationId xmlns:a16="http://schemas.microsoft.com/office/drawing/2014/main" id="{F5C57D87-1951-C601-BC92-BD44E69A00FA}"/>
              </a:ext>
            </a:extLst>
          </p:cNvPr>
          <p:cNvSpPr/>
          <p:nvPr/>
        </p:nvSpPr>
        <p:spPr>
          <a:xfrm>
            <a:off x="529590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4</a:t>
            </a:r>
          </a:p>
        </p:txBody>
      </p:sp>
      <p:sp>
        <p:nvSpPr>
          <p:cNvPr id="12" name="Rectangle 11">
            <a:extLst>
              <a:ext uri="{FF2B5EF4-FFF2-40B4-BE49-F238E27FC236}">
                <a16:creationId xmlns:a16="http://schemas.microsoft.com/office/drawing/2014/main" id="{B65C0703-A3AC-110E-DC3A-2C4953112871}"/>
              </a:ext>
            </a:extLst>
          </p:cNvPr>
          <p:cNvSpPr/>
          <p:nvPr/>
        </p:nvSpPr>
        <p:spPr>
          <a:xfrm>
            <a:off x="697884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5</a:t>
            </a:r>
          </a:p>
        </p:txBody>
      </p:sp>
      <p:sp>
        <p:nvSpPr>
          <p:cNvPr id="18" name="TextBox 17">
            <a:extLst>
              <a:ext uri="{FF2B5EF4-FFF2-40B4-BE49-F238E27FC236}">
                <a16:creationId xmlns:a16="http://schemas.microsoft.com/office/drawing/2014/main" id="{532EC146-C2AD-1CDC-FBCC-4A7891B3B71E}"/>
              </a:ext>
            </a:extLst>
          </p:cNvPr>
          <p:cNvSpPr txBox="1"/>
          <p:nvPr/>
        </p:nvSpPr>
        <p:spPr>
          <a:xfrm>
            <a:off x="3570787" y="4344218"/>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t>Local Improvement Plan (LIP)</a:t>
            </a:r>
          </a:p>
        </p:txBody>
      </p:sp>
      <p:sp>
        <p:nvSpPr>
          <p:cNvPr id="19" name="TextBox 18">
            <a:extLst>
              <a:ext uri="{FF2B5EF4-FFF2-40B4-BE49-F238E27FC236}">
                <a16:creationId xmlns:a16="http://schemas.microsoft.com/office/drawing/2014/main" id="{13279568-0EF5-FB86-CC02-A6E74AE96C1E}"/>
              </a:ext>
            </a:extLst>
          </p:cNvPr>
          <p:cNvSpPr txBox="1"/>
          <p:nvPr/>
        </p:nvSpPr>
        <p:spPr>
          <a:xfrm>
            <a:off x="1799889"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t>Local Improvement Plan (LIP)</a:t>
            </a:r>
          </a:p>
        </p:txBody>
      </p:sp>
      <p:sp>
        <p:nvSpPr>
          <p:cNvPr id="23" name="Rectangle 22">
            <a:extLst>
              <a:ext uri="{FF2B5EF4-FFF2-40B4-BE49-F238E27FC236}">
                <a16:creationId xmlns:a16="http://schemas.microsoft.com/office/drawing/2014/main" id="{A45B2416-9A7A-105F-6B43-3B198717F373}"/>
              </a:ext>
            </a:extLst>
          </p:cNvPr>
          <p:cNvSpPr/>
          <p:nvPr/>
        </p:nvSpPr>
        <p:spPr>
          <a:xfrm>
            <a:off x="7622004" y="5552787"/>
            <a:ext cx="4569996"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*A, B, or C = Timeline Reset</a:t>
            </a:r>
          </a:p>
        </p:txBody>
      </p:sp>
      <p:sp>
        <p:nvSpPr>
          <p:cNvPr id="24" name="Arrow: Pentagon 23">
            <a:extLst>
              <a:ext uri="{FF2B5EF4-FFF2-40B4-BE49-F238E27FC236}">
                <a16:creationId xmlns:a16="http://schemas.microsoft.com/office/drawing/2014/main" id="{631CB6CE-3783-EEA9-A539-60519D9B4666}"/>
              </a:ext>
            </a:extLst>
          </p:cNvPr>
          <p:cNvSpPr/>
          <p:nvPr/>
        </p:nvSpPr>
        <p:spPr>
          <a:xfrm rot="5400000">
            <a:off x="878722"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01126A9A-9A7B-3DDD-A841-14DC9C40D460}"/>
              </a:ext>
            </a:extLst>
          </p:cNvPr>
          <p:cNvSpPr/>
          <p:nvPr/>
        </p:nvSpPr>
        <p:spPr>
          <a:xfrm rot="5400000">
            <a:off x="2561667"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id="{AF21C040-D327-1FE2-698E-A5824D64C769}"/>
              </a:ext>
            </a:extLst>
          </p:cNvPr>
          <p:cNvSpPr/>
          <p:nvPr/>
        </p:nvSpPr>
        <p:spPr>
          <a:xfrm rot="5400000">
            <a:off x="4244612"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13B6D1AA-E8F2-9126-8F72-F9B543904A17}"/>
              </a:ext>
            </a:extLst>
          </p:cNvPr>
          <p:cNvSpPr/>
          <p:nvPr/>
        </p:nvSpPr>
        <p:spPr>
          <a:xfrm rot="5400000">
            <a:off x="5927557"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7BA8E93D-E480-2F83-1DAC-BA694322C819}"/>
              </a:ext>
            </a:extLst>
          </p:cNvPr>
          <p:cNvSpPr/>
          <p:nvPr/>
        </p:nvSpPr>
        <p:spPr>
          <a:xfrm rot="5400000">
            <a:off x="7610502"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D1854E9-7B4C-360E-6124-35C43E93CBD4}"/>
              </a:ext>
            </a:extLst>
          </p:cNvPr>
          <p:cNvSpPr/>
          <p:nvPr/>
        </p:nvSpPr>
        <p:spPr>
          <a:xfrm>
            <a:off x="866179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4CA6761-90BE-898F-1078-AB80F7D05B98}"/>
              </a:ext>
            </a:extLst>
          </p:cNvPr>
          <p:cNvSpPr/>
          <p:nvPr/>
        </p:nvSpPr>
        <p:spPr>
          <a:xfrm>
            <a:off x="866179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6</a:t>
            </a:r>
          </a:p>
        </p:txBody>
      </p:sp>
      <p:sp>
        <p:nvSpPr>
          <p:cNvPr id="33" name="Arrow: Pentagon 32">
            <a:extLst>
              <a:ext uri="{FF2B5EF4-FFF2-40B4-BE49-F238E27FC236}">
                <a16:creationId xmlns:a16="http://schemas.microsoft.com/office/drawing/2014/main" id="{A14DF7F0-514C-4937-F742-B7BB942ABBE7}"/>
              </a:ext>
            </a:extLst>
          </p:cNvPr>
          <p:cNvSpPr/>
          <p:nvPr/>
        </p:nvSpPr>
        <p:spPr>
          <a:xfrm rot="5400000">
            <a:off x="9293447"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A4562C3-25C4-5BB4-3B45-A770354BFB2C}"/>
              </a:ext>
            </a:extLst>
          </p:cNvPr>
          <p:cNvSpPr/>
          <p:nvPr/>
        </p:nvSpPr>
        <p:spPr>
          <a:xfrm>
            <a:off x="1034365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99E24D2-48D2-55AB-3DE0-B22F21A1D332}"/>
              </a:ext>
            </a:extLst>
          </p:cNvPr>
          <p:cNvSpPr/>
          <p:nvPr/>
        </p:nvSpPr>
        <p:spPr>
          <a:xfrm>
            <a:off x="1034365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7</a:t>
            </a:r>
          </a:p>
        </p:txBody>
      </p:sp>
      <p:sp>
        <p:nvSpPr>
          <p:cNvPr id="38" name="Arrow: Pentagon 37">
            <a:extLst>
              <a:ext uri="{FF2B5EF4-FFF2-40B4-BE49-F238E27FC236}">
                <a16:creationId xmlns:a16="http://schemas.microsoft.com/office/drawing/2014/main" id="{316A6101-01DD-0161-0E88-0ABB5CC2BB55}"/>
              </a:ext>
            </a:extLst>
          </p:cNvPr>
          <p:cNvSpPr/>
          <p:nvPr/>
        </p:nvSpPr>
        <p:spPr>
          <a:xfrm rot="5400000">
            <a:off x="10976391" y="3915940"/>
            <a:ext cx="204537" cy="38501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oogle Shape;642;g3bb46e28b82_0_4249">
            <a:extLst>
              <a:ext uri="{FF2B5EF4-FFF2-40B4-BE49-F238E27FC236}">
                <a16:creationId xmlns:a16="http://schemas.microsoft.com/office/drawing/2014/main" id="{57CFB935-E09B-0303-D090-D24323690000}"/>
              </a:ext>
            </a:extLst>
          </p:cNvPr>
          <p:cNvPicPr preferRelativeResize="0"/>
          <p:nvPr/>
        </p:nvPicPr>
        <p:blipFill>
          <a:blip r:embed="rId4">
            <a:alphaModFix/>
          </a:blip>
          <a:srcRect l="23131" t="71818" r="61068"/>
          <a:stretch>
            <a:fillRect/>
          </a:stretch>
        </p:blipFill>
        <p:spPr>
          <a:xfrm>
            <a:off x="2066201" y="2673463"/>
            <a:ext cx="1197864" cy="1197864"/>
          </a:xfrm>
          <a:prstGeom prst="rect">
            <a:avLst/>
          </a:prstGeom>
          <a:noFill/>
          <a:ln>
            <a:noFill/>
          </a:ln>
        </p:spPr>
      </p:pic>
      <p:pic>
        <p:nvPicPr>
          <p:cNvPr id="41" name="Google Shape;642;g3bb46e28b82_0_4249">
            <a:extLst>
              <a:ext uri="{FF2B5EF4-FFF2-40B4-BE49-F238E27FC236}">
                <a16:creationId xmlns:a16="http://schemas.microsoft.com/office/drawing/2014/main" id="{B1F24F8C-E3E3-7425-9EDD-62A59858A207}"/>
              </a:ext>
            </a:extLst>
          </p:cNvPr>
          <p:cNvPicPr preferRelativeResize="0"/>
          <p:nvPr/>
        </p:nvPicPr>
        <p:blipFill>
          <a:blip r:embed="rId4">
            <a:alphaModFix/>
          </a:blip>
          <a:srcRect l="23131" t="71818" r="61068"/>
          <a:stretch>
            <a:fillRect/>
          </a:stretch>
        </p:blipFill>
        <p:spPr>
          <a:xfrm>
            <a:off x="3750344" y="2673463"/>
            <a:ext cx="1197864" cy="1197864"/>
          </a:xfrm>
          <a:prstGeom prst="rect">
            <a:avLst/>
          </a:prstGeom>
          <a:noFill/>
          <a:ln>
            <a:noFill/>
          </a:ln>
        </p:spPr>
      </p:pic>
      <p:pic>
        <p:nvPicPr>
          <p:cNvPr id="42" name="Google Shape;642;g3bb46e28b82_0_4249">
            <a:extLst>
              <a:ext uri="{FF2B5EF4-FFF2-40B4-BE49-F238E27FC236}">
                <a16:creationId xmlns:a16="http://schemas.microsoft.com/office/drawing/2014/main" id="{86E716CE-ACCA-36F9-F9F4-0FB1F39DC847}"/>
              </a:ext>
            </a:extLst>
          </p:cNvPr>
          <p:cNvPicPr preferRelativeResize="0"/>
          <p:nvPr/>
        </p:nvPicPr>
        <p:blipFill>
          <a:blip r:embed="rId4">
            <a:alphaModFix/>
          </a:blip>
          <a:srcRect l="23131" t="71818" r="61068"/>
          <a:stretch>
            <a:fillRect/>
          </a:stretch>
        </p:blipFill>
        <p:spPr>
          <a:xfrm>
            <a:off x="5434487" y="2673463"/>
            <a:ext cx="1197864" cy="1197864"/>
          </a:xfrm>
          <a:prstGeom prst="rect">
            <a:avLst/>
          </a:prstGeom>
          <a:noFill/>
          <a:ln>
            <a:noFill/>
          </a:ln>
        </p:spPr>
      </p:pic>
      <p:pic>
        <p:nvPicPr>
          <p:cNvPr id="43" name="Google Shape;642;g3bb46e28b82_0_4249">
            <a:extLst>
              <a:ext uri="{FF2B5EF4-FFF2-40B4-BE49-F238E27FC236}">
                <a16:creationId xmlns:a16="http://schemas.microsoft.com/office/drawing/2014/main" id="{9B3A6C62-3E01-5932-29B7-F56BA0DC1B53}"/>
              </a:ext>
            </a:extLst>
          </p:cNvPr>
          <p:cNvPicPr preferRelativeResize="0"/>
          <p:nvPr/>
        </p:nvPicPr>
        <p:blipFill>
          <a:blip r:embed="rId4">
            <a:alphaModFix/>
          </a:blip>
          <a:srcRect l="23131" t="71818" r="61068"/>
          <a:stretch>
            <a:fillRect/>
          </a:stretch>
        </p:blipFill>
        <p:spPr>
          <a:xfrm>
            <a:off x="7118630" y="2673463"/>
            <a:ext cx="1197864" cy="1197864"/>
          </a:xfrm>
          <a:prstGeom prst="rect">
            <a:avLst/>
          </a:prstGeom>
          <a:noFill/>
          <a:ln>
            <a:noFill/>
          </a:ln>
        </p:spPr>
      </p:pic>
      <p:pic>
        <p:nvPicPr>
          <p:cNvPr id="44" name="Google Shape;642;g3bb46e28b82_0_4249">
            <a:extLst>
              <a:ext uri="{FF2B5EF4-FFF2-40B4-BE49-F238E27FC236}">
                <a16:creationId xmlns:a16="http://schemas.microsoft.com/office/drawing/2014/main" id="{EFF1941A-157D-4350-1933-EA034E300F86}"/>
              </a:ext>
            </a:extLst>
          </p:cNvPr>
          <p:cNvPicPr preferRelativeResize="0"/>
          <p:nvPr/>
        </p:nvPicPr>
        <p:blipFill>
          <a:blip r:embed="rId4">
            <a:alphaModFix/>
          </a:blip>
          <a:srcRect l="23131" t="71818" r="61068"/>
          <a:stretch>
            <a:fillRect/>
          </a:stretch>
        </p:blipFill>
        <p:spPr>
          <a:xfrm>
            <a:off x="8802773" y="2673463"/>
            <a:ext cx="1197864" cy="1197864"/>
          </a:xfrm>
          <a:prstGeom prst="rect">
            <a:avLst/>
          </a:prstGeom>
          <a:noFill/>
          <a:ln>
            <a:noFill/>
          </a:ln>
        </p:spPr>
      </p:pic>
      <p:pic>
        <p:nvPicPr>
          <p:cNvPr id="45" name="Google Shape;642;g3bb46e28b82_0_4249">
            <a:extLst>
              <a:ext uri="{FF2B5EF4-FFF2-40B4-BE49-F238E27FC236}">
                <a16:creationId xmlns:a16="http://schemas.microsoft.com/office/drawing/2014/main" id="{0C69D1C2-1427-FB30-401A-8E8F2F356758}"/>
              </a:ext>
            </a:extLst>
          </p:cNvPr>
          <p:cNvPicPr preferRelativeResize="0"/>
          <p:nvPr/>
        </p:nvPicPr>
        <p:blipFill>
          <a:blip r:embed="rId4">
            <a:alphaModFix/>
          </a:blip>
          <a:srcRect l="23131" t="71818" r="61068"/>
          <a:stretch>
            <a:fillRect/>
          </a:stretch>
        </p:blipFill>
        <p:spPr>
          <a:xfrm>
            <a:off x="10486914" y="2673463"/>
            <a:ext cx="1197864" cy="1197864"/>
          </a:xfrm>
          <a:prstGeom prst="rect">
            <a:avLst/>
          </a:prstGeom>
          <a:noFill/>
          <a:ln>
            <a:noFill/>
          </a:ln>
        </p:spPr>
      </p:pic>
      <p:sp>
        <p:nvSpPr>
          <p:cNvPr id="46" name="Rectangle 45">
            <a:extLst>
              <a:ext uri="{FF2B5EF4-FFF2-40B4-BE49-F238E27FC236}">
                <a16:creationId xmlns:a16="http://schemas.microsoft.com/office/drawing/2014/main" id="{A4F3CA65-3347-6179-EBE1-512580601F57}"/>
              </a:ext>
            </a:extLst>
          </p:cNvPr>
          <p:cNvSpPr/>
          <p:nvPr/>
        </p:nvSpPr>
        <p:spPr>
          <a:xfrm>
            <a:off x="24706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7" name="Rectangle 46">
            <a:extLst>
              <a:ext uri="{FF2B5EF4-FFF2-40B4-BE49-F238E27FC236}">
                <a16:creationId xmlns:a16="http://schemas.microsoft.com/office/drawing/2014/main" id="{0147A89D-4B24-AAC3-7C80-F8C39B75BDFC}"/>
              </a:ext>
            </a:extLst>
          </p:cNvPr>
          <p:cNvSpPr/>
          <p:nvPr/>
        </p:nvSpPr>
        <p:spPr>
          <a:xfrm>
            <a:off x="193001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1st D</a:t>
            </a:r>
          </a:p>
        </p:txBody>
      </p:sp>
      <p:sp>
        <p:nvSpPr>
          <p:cNvPr id="48" name="Rectangle 47">
            <a:extLst>
              <a:ext uri="{FF2B5EF4-FFF2-40B4-BE49-F238E27FC236}">
                <a16:creationId xmlns:a16="http://schemas.microsoft.com/office/drawing/2014/main" id="{C8D7F3AA-D096-6833-6959-4C3D5B1275A2}"/>
              </a:ext>
            </a:extLst>
          </p:cNvPr>
          <p:cNvSpPr/>
          <p:nvPr/>
        </p:nvSpPr>
        <p:spPr>
          <a:xfrm>
            <a:off x="361295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2nd D</a:t>
            </a:r>
          </a:p>
        </p:txBody>
      </p:sp>
      <p:sp>
        <p:nvSpPr>
          <p:cNvPr id="49" name="Rectangle 48">
            <a:extLst>
              <a:ext uri="{FF2B5EF4-FFF2-40B4-BE49-F238E27FC236}">
                <a16:creationId xmlns:a16="http://schemas.microsoft.com/office/drawing/2014/main" id="{6D0F9961-807B-F02C-78CF-696B665B4F95}"/>
              </a:ext>
            </a:extLst>
          </p:cNvPr>
          <p:cNvSpPr/>
          <p:nvPr/>
        </p:nvSpPr>
        <p:spPr>
          <a:xfrm>
            <a:off x="529590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3rd D</a:t>
            </a:r>
          </a:p>
        </p:txBody>
      </p:sp>
      <p:sp>
        <p:nvSpPr>
          <p:cNvPr id="50" name="Rectangle 49">
            <a:extLst>
              <a:ext uri="{FF2B5EF4-FFF2-40B4-BE49-F238E27FC236}">
                <a16:creationId xmlns:a16="http://schemas.microsoft.com/office/drawing/2014/main" id="{0433E99B-A290-A7E0-1679-6340B2A405BA}"/>
              </a:ext>
            </a:extLst>
          </p:cNvPr>
          <p:cNvSpPr/>
          <p:nvPr/>
        </p:nvSpPr>
        <p:spPr>
          <a:xfrm>
            <a:off x="697884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4th D</a:t>
            </a:r>
          </a:p>
        </p:txBody>
      </p:sp>
      <p:sp>
        <p:nvSpPr>
          <p:cNvPr id="51" name="Rectangle 50">
            <a:extLst>
              <a:ext uri="{FF2B5EF4-FFF2-40B4-BE49-F238E27FC236}">
                <a16:creationId xmlns:a16="http://schemas.microsoft.com/office/drawing/2014/main" id="{6671900B-37C5-0593-A02B-F3497440EF33}"/>
              </a:ext>
            </a:extLst>
          </p:cNvPr>
          <p:cNvSpPr/>
          <p:nvPr/>
        </p:nvSpPr>
        <p:spPr>
          <a:xfrm>
            <a:off x="866179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5th D</a:t>
            </a:r>
          </a:p>
        </p:txBody>
      </p:sp>
      <p:sp>
        <p:nvSpPr>
          <p:cNvPr id="52" name="Rectangle 51">
            <a:extLst>
              <a:ext uri="{FF2B5EF4-FFF2-40B4-BE49-F238E27FC236}">
                <a16:creationId xmlns:a16="http://schemas.microsoft.com/office/drawing/2014/main" id="{3548EC28-DDE9-CB52-4378-249BF973331F}"/>
              </a:ext>
            </a:extLst>
          </p:cNvPr>
          <p:cNvSpPr/>
          <p:nvPr/>
        </p:nvSpPr>
        <p:spPr>
          <a:xfrm>
            <a:off x="1034365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6th D</a:t>
            </a:r>
          </a:p>
        </p:txBody>
      </p:sp>
      <p:sp>
        <p:nvSpPr>
          <p:cNvPr id="53" name="TextBox 52">
            <a:extLst>
              <a:ext uri="{FF2B5EF4-FFF2-40B4-BE49-F238E27FC236}">
                <a16:creationId xmlns:a16="http://schemas.microsoft.com/office/drawing/2014/main" id="{AA47A46A-ACD0-D5F3-B153-1C6C3C461D99}"/>
              </a:ext>
            </a:extLst>
          </p:cNvPr>
          <p:cNvSpPr txBox="1"/>
          <p:nvPr/>
        </p:nvSpPr>
        <p:spPr>
          <a:xfrm>
            <a:off x="141148" y="4292066"/>
            <a:ext cx="1925053" cy="1107996"/>
          </a:xfrm>
          <a:prstGeom prst="rect">
            <a:avLst/>
          </a:prstGeom>
          <a:noFill/>
        </p:spPr>
        <p:txBody>
          <a:bodyPr wrap="square" rtlCol="0">
            <a:spAutoFit/>
          </a:bodyPr>
          <a:lstStyle/>
          <a:p>
            <a:pPr marL="285750" indent="-165100">
              <a:buFont typeface="Arial" panose="020B0604020202020204" pitchFamily="34" charset="0"/>
              <a:buChar char="•"/>
            </a:pPr>
            <a:r>
              <a:rPr lang="en-US" sz="1600"/>
              <a:t>Targeted Improvement Plan (TIP)</a:t>
            </a:r>
          </a:p>
          <a:p>
            <a:pPr marL="285750" indent="-165100">
              <a:buFont typeface="Arial" panose="020B0604020202020204" pitchFamily="34" charset="0"/>
              <a:buChar char="•"/>
            </a:pPr>
            <a:r>
              <a:rPr lang="en-US" sz="1600"/>
              <a:t>ESF Diagnostic</a:t>
            </a:r>
          </a:p>
        </p:txBody>
      </p:sp>
      <p:sp>
        <p:nvSpPr>
          <p:cNvPr id="54" name="TextBox 53">
            <a:extLst>
              <a:ext uri="{FF2B5EF4-FFF2-40B4-BE49-F238E27FC236}">
                <a16:creationId xmlns:a16="http://schemas.microsoft.com/office/drawing/2014/main" id="{ECEBF112-23D5-1401-BD78-47B88F47A2D8}"/>
              </a:ext>
            </a:extLst>
          </p:cNvPr>
          <p:cNvSpPr txBox="1"/>
          <p:nvPr/>
        </p:nvSpPr>
        <p:spPr>
          <a:xfrm>
            <a:off x="5210842" y="4293787"/>
            <a:ext cx="1925053" cy="1569660"/>
          </a:xfrm>
          <a:prstGeom prst="rect">
            <a:avLst/>
          </a:prstGeom>
          <a:noFill/>
        </p:spPr>
        <p:txBody>
          <a:bodyPr wrap="square" rtlCol="0">
            <a:spAutoFit/>
          </a:bodyPr>
          <a:lstStyle/>
          <a:p>
            <a:pPr marL="285750" indent="-165100">
              <a:buFont typeface="Arial" panose="020B0604020202020204" pitchFamily="34" charset="0"/>
              <a:buChar char="•"/>
            </a:pPr>
            <a:r>
              <a:rPr lang="en-US" sz="1600"/>
              <a:t>Targeted Improvement Plan (TIP)</a:t>
            </a:r>
          </a:p>
          <a:p>
            <a:pPr marL="285750" indent="-165100">
              <a:buFont typeface="Arial" panose="020B0604020202020204" pitchFamily="34" charset="0"/>
              <a:buChar char="•"/>
            </a:pPr>
            <a:r>
              <a:rPr lang="en-US" sz="1600">
                <a:latin typeface="+mj-lt"/>
              </a:rPr>
              <a:t>Develop</a:t>
            </a:r>
            <a:r>
              <a:rPr lang="en-US" sz="1600"/>
              <a:t> Turnaround Plan (TAP)</a:t>
            </a:r>
          </a:p>
        </p:txBody>
      </p:sp>
      <p:sp>
        <p:nvSpPr>
          <p:cNvPr id="55" name="TextBox 54">
            <a:extLst>
              <a:ext uri="{FF2B5EF4-FFF2-40B4-BE49-F238E27FC236}">
                <a16:creationId xmlns:a16="http://schemas.microsoft.com/office/drawing/2014/main" id="{3AB2AB58-2AC4-F151-B14F-FCBE8E48C9FC}"/>
              </a:ext>
            </a:extLst>
          </p:cNvPr>
          <p:cNvSpPr txBox="1"/>
          <p:nvPr/>
        </p:nvSpPr>
        <p:spPr>
          <a:xfrm>
            <a:off x="6785473"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latin typeface="+mj-lt"/>
              </a:rPr>
              <a:t>Implement</a:t>
            </a:r>
            <a:r>
              <a:rPr lang="en-US" sz="1600"/>
              <a:t> Turnaround Plan (TAP)</a:t>
            </a:r>
          </a:p>
        </p:txBody>
      </p:sp>
      <p:sp>
        <p:nvSpPr>
          <p:cNvPr id="56" name="TextBox 55">
            <a:extLst>
              <a:ext uri="{FF2B5EF4-FFF2-40B4-BE49-F238E27FC236}">
                <a16:creationId xmlns:a16="http://schemas.microsoft.com/office/drawing/2014/main" id="{3EF1DF26-D2B7-23D0-31A8-7F8DCB8B0CD5}"/>
              </a:ext>
            </a:extLst>
          </p:cNvPr>
          <p:cNvSpPr txBox="1"/>
          <p:nvPr/>
        </p:nvSpPr>
        <p:spPr>
          <a:xfrm>
            <a:off x="8556371" y="4293786"/>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latin typeface="+mj-lt"/>
              </a:rPr>
              <a:t>Implement</a:t>
            </a:r>
            <a:r>
              <a:rPr lang="en-US" sz="1600"/>
              <a:t> Turnaround Plan (TAP)</a:t>
            </a:r>
          </a:p>
        </p:txBody>
      </p:sp>
      <p:sp>
        <p:nvSpPr>
          <p:cNvPr id="57" name="TextBox 56">
            <a:extLst>
              <a:ext uri="{FF2B5EF4-FFF2-40B4-BE49-F238E27FC236}">
                <a16:creationId xmlns:a16="http://schemas.microsoft.com/office/drawing/2014/main" id="{F77ED2C6-2761-E7CA-1FA2-2114594DBB4C}"/>
              </a:ext>
            </a:extLst>
          </p:cNvPr>
          <p:cNvSpPr txBox="1"/>
          <p:nvPr/>
        </p:nvSpPr>
        <p:spPr>
          <a:xfrm>
            <a:off x="10266947" y="4247620"/>
            <a:ext cx="1925053" cy="830997"/>
          </a:xfrm>
          <a:prstGeom prst="rect">
            <a:avLst/>
          </a:prstGeom>
          <a:noFill/>
        </p:spPr>
        <p:txBody>
          <a:bodyPr wrap="square" rtlCol="0">
            <a:spAutoFit/>
          </a:bodyPr>
          <a:lstStyle/>
          <a:p>
            <a:pPr marL="285750" indent="-165100">
              <a:buFont typeface="Arial" panose="020B0604020202020204" pitchFamily="34" charset="0"/>
              <a:buChar char="•"/>
            </a:pPr>
            <a:r>
              <a:rPr lang="en-US" sz="1600"/>
              <a:t>School Closure or Board of Managers</a:t>
            </a:r>
          </a:p>
        </p:txBody>
      </p:sp>
      <p:sp>
        <p:nvSpPr>
          <p:cNvPr id="58" name="Rectangle 57">
            <a:extLst>
              <a:ext uri="{FF2B5EF4-FFF2-40B4-BE49-F238E27FC236}">
                <a16:creationId xmlns:a16="http://schemas.microsoft.com/office/drawing/2014/main" id="{7ABFDE22-A694-9BF7-E2F3-F10755B31DC8}"/>
              </a:ext>
            </a:extLst>
          </p:cNvPr>
          <p:cNvSpPr/>
          <p:nvPr/>
        </p:nvSpPr>
        <p:spPr>
          <a:xfrm>
            <a:off x="247064"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1</a:t>
            </a:r>
          </a:p>
        </p:txBody>
      </p:sp>
      <p:sp>
        <p:nvSpPr>
          <p:cNvPr id="64" name="Rectangle 63">
            <a:extLst>
              <a:ext uri="{FF2B5EF4-FFF2-40B4-BE49-F238E27FC236}">
                <a16:creationId xmlns:a16="http://schemas.microsoft.com/office/drawing/2014/main" id="{3F2AB76C-6F10-F12B-C3E3-8EB4BF2F670D}"/>
              </a:ext>
            </a:extLst>
          </p:cNvPr>
          <p:cNvSpPr/>
          <p:nvPr/>
        </p:nvSpPr>
        <p:spPr>
          <a:xfrm>
            <a:off x="529590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2</a:t>
            </a:r>
          </a:p>
        </p:txBody>
      </p:sp>
      <p:sp>
        <p:nvSpPr>
          <p:cNvPr id="65" name="Rectangle 64">
            <a:extLst>
              <a:ext uri="{FF2B5EF4-FFF2-40B4-BE49-F238E27FC236}">
                <a16:creationId xmlns:a16="http://schemas.microsoft.com/office/drawing/2014/main" id="{D4D425B9-9F42-5A8C-BA31-BBDD82158554}"/>
              </a:ext>
            </a:extLst>
          </p:cNvPr>
          <p:cNvSpPr/>
          <p:nvPr/>
        </p:nvSpPr>
        <p:spPr>
          <a:xfrm>
            <a:off x="6978845"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3</a:t>
            </a:r>
          </a:p>
        </p:txBody>
      </p:sp>
      <p:sp>
        <p:nvSpPr>
          <p:cNvPr id="66" name="Rectangle 65">
            <a:extLst>
              <a:ext uri="{FF2B5EF4-FFF2-40B4-BE49-F238E27FC236}">
                <a16:creationId xmlns:a16="http://schemas.microsoft.com/office/drawing/2014/main" id="{73E347D5-EEF3-F4A8-AD2D-55B0AD512CB3}"/>
              </a:ext>
            </a:extLst>
          </p:cNvPr>
          <p:cNvSpPr/>
          <p:nvPr/>
        </p:nvSpPr>
        <p:spPr>
          <a:xfrm>
            <a:off x="866179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4</a:t>
            </a:r>
          </a:p>
        </p:txBody>
      </p:sp>
      <p:sp>
        <p:nvSpPr>
          <p:cNvPr id="67" name="Rectangle 66">
            <a:extLst>
              <a:ext uri="{FF2B5EF4-FFF2-40B4-BE49-F238E27FC236}">
                <a16:creationId xmlns:a16="http://schemas.microsoft.com/office/drawing/2014/main" id="{DFB13590-4FA4-DE4A-C77B-B5FD80D5C9F4}"/>
              </a:ext>
            </a:extLst>
          </p:cNvPr>
          <p:cNvSpPr/>
          <p:nvPr/>
        </p:nvSpPr>
        <p:spPr>
          <a:xfrm>
            <a:off x="1034365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5</a:t>
            </a:r>
          </a:p>
        </p:txBody>
      </p:sp>
      <p:pic>
        <p:nvPicPr>
          <p:cNvPr id="13" name="Google Shape;649;g3bb46e28b82_0_4258">
            <a:extLst>
              <a:ext uri="{FF2B5EF4-FFF2-40B4-BE49-F238E27FC236}">
                <a16:creationId xmlns:a16="http://schemas.microsoft.com/office/drawing/2014/main" id="{7A5FED70-114F-2610-09E4-144663E520B7}"/>
              </a:ext>
            </a:extLst>
          </p:cNvPr>
          <p:cNvPicPr preferRelativeResize="0"/>
          <p:nvPr/>
        </p:nvPicPr>
        <p:blipFill>
          <a:blip r:embed="rId5">
            <a:alphaModFix/>
          </a:blip>
          <a:srcRect l="19003" t="72835" r="64967"/>
          <a:stretch>
            <a:fillRect/>
          </a:stretch>
        </p:blipFill>
        <p:spPr>
          <a:xfrm>
            <a:off x="384041" y="2694433"/>
            <a:ext cx="1193898" cy="1186791"/>
          </a:xfrm>
          <a:prstGeom prst="rect">
            <a:avLst/>
          </a:prstGeom>
          <a:noFill/>
          <a:ln>
            <a:noFill/>
          </a:ln>
        </p:spPr>
      </p:pic>
      <p:sp>
        <p:nvSpPr>
          <p:cNvPr id="14" name="Rectangle 13">
            <a:extLst>
              <a:ext uri="{FF2B5EF4-FFF2-40B4-BE49-F238E27FC236}">
                <a16:creationId xmlns:a16="http://schemas.microsoft.com/office/drawing/2014/main" id="{CB9EF6C4-46F0-4F8F-947C-64DB98FEA29F}"/>
              </a:ext>
            </a:extLst>
          </p:cNvPr>
          <p:cNvSpPr/>
          <p:nvPr/>
        </p:nvSpPr>
        <p:spPr>
          <a:xfrm>
            <a:off x="1928924" y="1300679"/>
            <a:ext cx="1467852" cy="483428"/>
          </a:xfrm>
          <a:prstGeom prst="rect">
            <a:avLst/>
          </a:prstGeom>
          <a:solidFill>
            <a:srgbClr val="F05F38"/>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PAUSE</a:t>
            </a:r>
          </a:p>
        </p:txBody>
      </p:sp>
      <p:sp>
        <p:nvSpPr>
          <p:cNvPr id="15" name="Rectangle 14">
            <a:extLst>
              <a:ext uri="{FF2B5EF4-FFF2-40B4-BE49-F238E27FC236}">
                <a16:creationId xmlns:a16="http://schemas.microsoft.com/office/drawing/2014/main" id="{C315240A-EB3F-ACE1-5D68-38C1379E7F43}"/>
              </a:ext>
            </a:extLst>
          </p:cNvPr>
          <p:cNvSpPr/>
          <p:nvPr/>
        </p:nvSpPr>
        <p:spPr>
          <a:xfrm>
            <a:off x="3612953" y="1300679"/>
            <a:ext cx="1467852" cy="483428"/>
          </a:xfrm>
          <a:prstGeom prst="rect">
            <a:avLst/>
          </a:prstGeom>
          <a:solidFill>
            <a:srgbClr val="F05F38"/>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PAUSE</a:t>
            </a:r>
          </a:p>
        </p:txBody>
      </p:sp>
    </p:spTree>
    <p:custDataLst>
      <p:tags r:id="rId1"/>
    </p:custDataLst>
    <p:extLst>
      <p:ext uri="{BB962C8B-B14F-4D97-AF65-F5344CB8AC3E}">
        <p14:creationId xmlns:p14="http://schemas.microsoft.com/office/powerpoint/2010/main" val="33076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2" name="Title 1">
            <a:extLst>
              <a:ext uri="{FF2B5EF4-FFF2-40B4-BE49-F238E27FC236}">
                <a16:creationId xmlns:a16="http://schemas.microsoft.com/office/drawing/2014/main" id="{B37E41A3-D2B4-E63A-80FC-FB7E41D50C9B}"/>
              </a:ext>
            </a:extLst>
          </p:cNvPr>
          <p:cNvSpPr>
            <a:spLocks noGrp="1"/>
          </p:cNvSpPr>
          <p:nvPr>
            <p:ph type="title"/>
          </p:nvPr>
        </p:nvSpPr>
        <p:spPr>
          <a:xfrm>
            <a:off x="395926" y="571501"/>
            <a:ext cx="11674154" cy="931863"/>
          </a:xfrm>
        </p:spPr>
        <p:txBody>
          <a:bodyPr/>
          <a:lstStyle/>
          <a:p>
            <a:r>
              <a:rPr lang="en-US"/>
              <a:t>Exceptions to the Consecutive Year Count</a:t>
            </a:r>
          </a:p>
        </p:txBody>
      </p:sp>
      <p:sp>
        <p:nvSpPr>
          <p:cNvPr id="3" name="Content Placeholder 2">
            <a:extLst>
              <a:ext uri="{FF2B5EF4-FFF2-40B4-BE49-F238E27FC236}">
                <a16:creationId xmlns:a16="http://schemas.microsoft.com/office/drawing/2014/main" id="{BDF51933-48EF-990B-EA45-62CFF6204385}"/>
              </a:ext>
            </a:extLst>
          </p:cNvPr>
          <p:cNvSpPr>
            <a:spLocks noGrp="1"/>
          </p:cNvSpPr>
          <p:nvPr>
            <p:ph idx="1"/>
          </p:nvPr>
        </p:nvSpPr>
        <p:spPr>
          <a:xfrm>
            <a:off x="531338" y="1323181"/>
            <a:ext cx="6843074" cy="4211638"/>
          </a:xfrm>
        </p:spPr>
        <p:txBody>
          <a:bodyPr/>
          <a:lstStyle/>
          <a:p>
            <a:pPr>
              <a:lnSpc>
                <a:spcPct val="110000"/>
              </a:lnSpc>
            </a:pPr>
            <a:r>
              <a:rPr lang="en-US">
                <a:latin typeface="Arial Black" panose="020B0A04020102020204" pitchFamily="34" charset="0"/>
              </a:rPr>
              <a:t>Not Rated: </a:t>
            </a:r>
            <a:r>
              <a:rPr lang="en-US"/>
              <a:t>Does NOT break or increase the consecutive year count.</a:t>
            </a:r>
          </a:p>
          <a:p>
            <a:pPr>
              <a:lnSpc>
                <a:spcPct val="110000"/>
              </a:lnSpc>
            </a:pPr>
            <a:r>
              <a:rPr lang="en-US"/>
              <a:t>For campuses approved for </a:t>
            </a:r>
            <a:r>
              <a:rPr lang="en-US">
                <a:latin typeface="Arial Black" panose="020B0A04020102020204" pitchFamily="34" charset="0"/>
              </a:rPr>
              <a:t>Texas Partnerships </a:t>
            </a:r>
            <a:r>
              <a:rPr lang="en-US"/>
              <a:t>(SB 1882 campuses), </a:t>
            </a:r>
            <a:r>
              <a:rPr lang="en-US">
                <a:solidFill>
                  <a:srgbClr val="F05F38"/>
                </a:solidFill>
                <a:latin typeface="Arial Black" panose="020B0A04020102020204" pitchFamily="34" charset="0"/>
              </a:rPr>
              <a:t>pauses</a:t>
            </a:r>
            <a:r>
              <a:rPr lang="en-US"/>
              <a:t> in consecutive year counts are applied during the partnership years.</a:t>
            </a:r>
          </a:p>
          <a:p>
            <a:pPr>
              <a:lnSpc>
                <a:spcPct val="110000"/>
              </a:lnSpc>
            </a:pPr>
            <a:r>
              <a:rPr lang="en-US">
                <a:latin typeface="Arial Black" panose="020B0A04020102020204" pitchFamily="34" charset="0"/>
              </a:rPr>
              <a:t>Math Innovation Zone campuses</a:t>
            </a:r>
            <a:r>
              <a:rPr lang="en-US">
                <a:latin typeface="Franklin Gothic Heavy" panose="020B0903020102020204" pitchFamily="34" charset="0"/>
              </a:rPr>
              <a:t> </a:t>
            </a:r>
            <a:r>
              <a:rPr lang="en-US"/>
              <a:t>receive a </a:t>
            </a:r>
            <a:r>
              <a:rPr lang="en-US">
                <a:solidFill>
                  <a:srgbClr val="F05F38"/>
                </a:solidFill>
                <a:latin typeface="Arial Black" panose="020B0A04020102020204" pitchFamily="34" charset="0"/>
              </a:rPr>
              <a:t>pause</a:t>
            </a:r>
            <a:r>
              <a:rPr lang="en-US"/>
              <a:t> in consecutive year counts.</a:t>
            </a:r>
          </a:p>
        </p:txBody>
      </p:sp>
      <p:sp>
        <p:nvSpPr>
          <p:cNvPr id="4" name="Content Placeholder 3">
            <a:extLst>
              <a:ext uri="{FF2B5EF4-FFF2-40B4-BE49-F238E27FC236}">
                <a16:creationId xmlns:a16="http://schemas.microsoft.com/office/drawing/2014/main" id="{2A5B4558-ED7E-B2ED-12CC-3FAD9058C9CF}"/>
              </a:ext>
            </a:extLst>
          </p:cNvPr>
          <p:cNvSpPr>
            <a:spLocks noGrp="1"/>
          </p:cNvSpPr>
          <p:nvPr>
            <p:ph sz="half" idx="4294967295"/>
          </p:nvPr>
        </p:nvSpPr>
        <p:spPr>
          <a:xfrm>
            <a:off x="7509824" y="1387639"/>
            <a:ext cx="4423096" cy="4211638"/>
          </a:xfrm>
          <a:prstGeom prst="rect">
            <a:avLst/>
          </a:prstGeom>
          <a:solidFill>
            <a:srgbClr val="007CC1"/>
          </a:solidFill>
        </p:spPr>
        <p:txBody>
          <a:bodyPr lIns="274320" tIns="91440" rIns="182880" bIns="91440"/>
          <a:lstStyle/>
          <a:p>
            <a:pPr marL="0" indent="0">
              <a:buNone/>
            </a:pPr>
            <a:r>
              <a:rPr lang="en-US">
                <a:solidFill>
                  <a:schemeClr val="bg1"/>
                </a:solidFill>
              </a:rPr>
              <a:t>Unacceptable ratings received during the </a:t>
            </a:r>
            <a:r>
              <a:rPr lang="en-US">
                <a:solidFill>
                  <a:schemeClr val="accent2"/>
                </a:solidFill>
                <a:latin typeface="Franklin Gothic Heavy" panose="020B0903020102020204" pitchFamily="34" charset="0"/>
              </a:rPr>
              <a:t>pause</a:t>
            </a:r>
            <a:r>
              <a:rPr lang="en-US">
                <a:solidFill>
                  <a:schemeClr val="bg1"/>
                </a:solidFill>
              </a:rPr>
              <a:t> years </a:t>
            </a:r>
            <a:r>
              <a:rPr lang="en-US">
                <a:solidFill>
                  <a:schemeClr val="accent2"/>
                </a:solidFill>
                <a:latin typeface="Franklin Gothic Heavy" panose="020B0903020102020204" pitchFamily="34" charset="0"/>
              </a:rPr>
              <a:t>do not increase</a:t>
            </a:r>
            <a:r>
              <a:rPr lang="en-US">
                <a:solidFill>
                  <a:schemeClr val="bg1"/>
                </a:solidFill>
              </a:rPr>
              <a:t> consecutive year count.</a:t>
            </a:r>
          </a:p>
          <a:p>
            <a:pPr marL="0" indent="0">
              <a:buNone/>
            </a:pPr>
            <a:r>
              <a:rPr lang="en-US">
                <a:solidFill>
                  <a:schemeClr val="bg1"/>
                </a:solidFill>
              </a:rPr>
              <a:t>An </a:t>
            </a:r>
            <a:r>
              <a:rPr lang="en-US">
                <a:solidFill>
                  <a:schemeClr val="accent2"/>
                </a:solidFill>
                <a:latin typeface="Franklin Gothic Heavy" panose="020B0903020102020204" pitchFamily="34" charset="0"/>
              </a:rPr>
              <a:t>acceptable rating </a:t>
            </a:r>
            <a:r>
              <a:rPr lang="en-US">
                <a:solidFill>
                  <a:schemeClr val="bg1"/>
                </a:solidFill>
              </a:rPr>
              <a:t>of A, B, or C earned during these years </a:t>
            </a:r>
            <a:r>
              <a:rPr lang="en-US">
                <a:solidFill>
                  <a:schemeClr val="accent2"/>
                </a:solidFill>
                <a:latin typeface="Franklin Gothic Heavy" panose="020B0903020102020204" pitchFamily="34" charset="0"/>
              </a:rPr>
              <a:t>does</a:t>
            </a:r>
            <a:r>
              <a:rPr lang="en-US">
                <a:solidFill>
                  <a:schemeClr val="bg1"/>
                </a:solidFill>
              </a:rPr>
              <a:t> break the consecutive year count.</a:t>
            </a:r>
          </a:p>
        </p:txBody>
      </p:sp>
      <p:sp>
        <p:nvSpPr>
          <p:cNvPr id="662" name="Google Shape;662;g3bb46e28b82_0_4274"/>
          <p:cNvSpPr txBox="1">
            <a:spLocks noGrp="1"/>
          </p:cNvSpPr>
          <p:nvPr>
            <p:ph type="sldNum" idx="4294967295"/>
          </p:nvPr>
        </p:nvSpPr>
        <p:spPr>
          <a:xfrm>
            <a:off x="9448800" y="65151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Calibri"/>
              <a:buNone/>
            </a:pPr>
            <a:fld id="{00000000-1234-1234-1234-123412341234}" type="slidenum">
              <a:rPr lang="en-US" sz="1200" b="0" i="0" u="none" strike="noStrike" cap="none">
                <a:solidFill>
                  <a:srgbClr val="7F7F7F"/>
                </a:solidFill>
                <a:latin typeface="Calibri"/>
                <a:ea typeface="Calibri"/>
                <a:cs typeface="Calibri"/>
                <a:sym typeface="Calibri"/>
              </a:rPr>
              <a:t>38</a:t>
            </a:fld>
            <a:endParaRPr sz="1200" b="0" i="0" u="none" strike="noStrike" cap="none">
              <a:solidFill>
                <a:srgbClr val="7F7F7F"/>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91509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9FBE20B8-CF7E-9E55-2D9E-7154D1757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F80DD-86AF-1DD2-5EAB-35BA2891D1C1}"/>
              </a:ext>
            </a:extLst>
          </p:cNvPr>
          <p:cNvSpPr>
            <a:spLocks noGrp="1"/>
          </p:cNvSpPr>
          <p:nvPr>
            <p:ph type="title"/>
          </p:nvPr>
        </p:nvSpPr>
        <p:spPr>
          <a:xfrm>
            <a:off x="286757" y="351545"/>
            <a:ext cx="11573597" cy="931862"/>
          </a:xfrm>
        </p:spPr>
        <p:txBody>
          <a:bodyPr/>
          <a:lstStyle/>
          <a:p>
            <a:r>
              <a:rPr lang="en-US" sz="4000"/>
              <a:t>Governance Implications: </a:t>
            </a:r>
            <a:r>
              <a:rPr lang="en-US" sz="4000">
                <a:solidFill>
                  <a:schemeClr val="tx2"/>
                </a:solidFill>
              </a:rPr>
              <a:t>What would you do?</a:t>
            </a:r>
          </a:p>
        </p:txBody>
      </p:sp>
      <p:sp>
        <p:nvSpPr>
          <p:cNvPr id="3" name="Rectangle 2">
            <a:extLst>
              <a:ext uri="{FF2B5EF4-FFF2-40B4-BE49-F238E27FC236}">
                <a16:creationId xmlns:a16="http://schemas.microsoft.com/office/drawing/2014/main" id="{88105C71-544F-58F8-FD13-E1625BE05628}"/>
              </a:ext>
            </a:extLst>
          </p:cNvPr>
          <p:cNvSpPr/>
          <p:nvPr/>
        </p:nvSpPr>
        <p:spPr>
          <a:xfrm>
            <a:off x="24706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8E67D1-DFE9-519C-EAFC-24AC30987E32}"/>
              </a:ext>
            </a:extLst>
          </p:cNvPr>
          <p:cNvSpPr/>
          <p:nvPr/>
        </p:nvSpPr>
        <p:spPr>
          <a:xfrm>
            <a:off x="193001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A3EF20-3247-41F4-BBD7-5D9607CB1FED}"/>
              </a:ext>
            </a:extLst>
          </p:cNvPr>
          <p:cNvSpPr/>
          <p:nvPr/>
        </p:nvSpPr>
        <p:spPr>
          <a:xfrm>
            <a:off x="361295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F68CE7-899A-F643-46A9-B72D3E3E476D}"/>
              </a:ext>
            </a:extLst>
          </p:cNvPr>
          <p:cNvSpPr/>
          <p:nvPr/>
        </p:nvSpPr>
        <p:spPr>
          <a:xfrm>
            <a:off x="529590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3A991A-E7D8-DDD8-1A86-67FB2C8CC024}"/>
              </a:ext>
            </a:extLst>
          </p:cNvPr>
          <p:cNvSpPr/>
          <p:nvPr/>
        </p:nvSpPr>
        <p:spPr>
          <a:xfrm>
            <a:off x="6978845"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38CB8F-0E14-A8C3-48A7-9CFCC6A1ABFE}"/>
              </a:ext>
            </a:extLst>
          </p:cNvPr>
          <p:cNvSpPr/>
          <p:nvPr/>
        </p:nvSpPr>
        <p:spPr>
          <a:xfrm>
            <a:off x="24706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1</a:t>
            </a:r>
          </a:p>
        </p:txBody>
      </p:sp>
      <p:sp>
        <p:nvSpPr>
          <p:cNvPr id="9" name="Rectangle 8">
            <a:extLst>
              <a:ext uri="{FF2B5EF4-FFF2-40B4-BE49-F238E27FC236}">
                <a16:creationId xmlns:a16="http://schemas.microsoft.com/office/drawing/2014/main" id="{D59C6C8D-1CBA-BD48-7F18-CCACEF879616}"/>
              </a:ext>
            </a:extLst>
          </p:cNvPr>
          <p:cNvSpPr/>
          <p:nvPr/>
        </p:nvSpPr>
        <p:spPr>
          <a:xfrm>
            <a:off x="193001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2</a:t>
            </a:r>
          </a:p>
        </p:txBody>
      </p:sp>
      <p:sp>
        <p:nvSpPr>
          <p:cNvPr id="10" name="Rectangle 9">
            <a:extLst>
              <a:ext uri="{FF2B5EF4-FFF2-40B4-BE49-F238E27FC236}">
                <a16:creationId xmlns:a16="http://schemas.microsoft.com/office/drawing/2014/main" id="{B05A91A2-BAD1-508E-C611-F3F9D5353B47}"/>
              </a:ext>
            </a:extLst>
          </p:cNvPr>
          <p:cNvSpPr/>
          <p:nvPr/>
        </p:nvSpPr>
        <p:spPr>
          <a:xfrm>
            <a:off x="361295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3</a:t>
            </a:r>
          </a:p>
        </p:txBody>
      </p:sp>
      <p:sp>
        <p:nvSpPr>
          <p:cNvPr id="11" name="Rectangle 10">
            <a:extLst>
              <a:ext uri="{FF2B5EF4-FFF2-40B4-BE49-F238E27FC236}">
                <a16:creationId xmlns:a16="http://schemas.microsoft.com/office/drawing/2014/main" id="{050EE4BB-13B4-1BFC-F548-870A250E0BC9}"/>
              </a:ext>
            </a:extLst>
          </p:cNvPr>
          <p:cNvSpPr/>
          <p:nvPr/>
        </p:nvSpPr>
        <p:spPr>
          <a:xfrm>
            <a:off x="529590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4</a:t>
            </a:r>
          </a:p>
        </p:txBody>
      </p:sp>
      <p:sp>
        <p:nvSpPr>
          <p:cNvPr id="12" name="Rectangle 11">
            <a:extLst>
              <a:ext uri="{FF2B5EF4-FFF2-40B4-BE49-F238E27FC236}">
                <a16:creationId xmlns:a16="http://schemas.microsoft.com/office/drawing/2014/main" id="{1649E931-5E53-8287-0FEC-90898C3EA7BF}"/>
              </a:ext>
            </a:extLst>
          </p:cNvPr>
          <p:cNvSpPr/>
          <p:nvPr/>
        </p:nvSpPr>
        <p:spPr>
          <a:xfrm>
            <a:off x="6978845"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5</a:t>
            </a:r>
          </a:p>
        </p:txBody>
      </p:sp>
      <p:sp>
        <p:nvSpPr>
          <p:cNvPr id="29" name="Rectangle 28">
            <a:extLst>
              <a:ext uri="{FF2B5EF4-FFF2-40B4-BE49-F238E27FC236}">
                <a16:creationId xmlns:a16="http://schemas.microsoft.com/office/drawing/2014/main" id="{88B7FB28-0190-32A2-32C8-4A7837A36BBE}"/>
              </a:ext>
            </a:extLst>
          </p:cNvPr>
          <p:cNvSpPr/>
          <p:nvPr/>
        </p:nvSpPr>
        <p:spPr>
          <a:xfrm>
            <a:off x="866179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F1FB84-52F9-06A7-ADFE-999FEB42DDF4}"/>
              </a:ext>
            </a:extLst>
          </p:cNvPr>
          <p:cNvSpPr/>
          <p:nvPr/>
        </p:nvSpPr>
        <p:spPr>
          <a:xfrm>
            <a:off x="866179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6</a:t>
            </a:r>
          </a:p>
        </p:txBody>
      </p:sp>
      <p:sp>
        <p:nvSpPr>
          <p:cNvPr id="34" name="Rectangle 33">
            <a:extLst>
              <a:ext uri="{FF2B5EF4-FFF2-40B4-BE49-F238E27FC236}">
                <a16:creationId xmlns:a16="http://schemas.microsoft.com/office/drawing/2014/main" id="{4C735293-B678-9C22-DCFF-3B5053CB5745}"/>
              </a:ext>
            </a:extLst>
          </p:cNvPr>
          <p:cNvSpPr/>
          <p:nvPr/>
        </p:nvSpPr>
        <p:spPr>
          <a:xfrm>
            <a:off x="10343650" y="2565935"/>
            <a:ext cx="1467852" cy="14437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7B0B39-A8E5-B802-3DB7-B2B1CCA53239}"/>
              </a:ext>
            </a:extLst>
          </p:cNvPr>
          <p:cNvSpPr/>
          <p:nvPr/>
        </p:nvSpPr>
        <p:spPr>
          <a:xfrm>
            <a:off x="10343650" y="2082507"/>
            <a:ext cx="1467852" cy="483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Year 7</a:t>
            </a:r>
          </a:p>
        </p:txBody>
      </p:sp>
      <p:pic>
        <p:nvPicPr>
          <p:cNvPr id="40" name="Google Shape;642;g3bb46e28b82_0_4249">
            <a:extLst>
              <a:ext uri="{FF2B5EF4-FFF2-40B4-BE49-F238E27FC236}">
                <a16:creationId xmlns:a16="http://schemas.microsoft.com/office/drawing/2014/main" id="{4C4DECD4-5576-8E1D-D4F3-B5D3A528FFC0}"/>
              </a:ext>
            </a:extLst>
          </p:cNvPr>
          <p:cNvPicPr preferRelativeResize="0"/>
          <p:nvPr/>
        </p:nvPicPr>
        <p:blipFill>
          <a:blip r:embed="rId4">
            <a:alphaModFix/>
          </a:blip>
          <a:srcRect l="23131" t="71818" r="61068"/>
          <a:stretch>
            <a:fillRect/>
          </a:stretch>
        </p:blipFill>
        <p:spPr>
          <a:xfrm>
            <a:off x="2066201" y="2673463"/>
            <a:ext cx="1197864" cy="1197864"/>
          </a:xfrm>
          <a:prstGeom prst="rect">
            <a:avLst/>
          </a:prstGeom>
          <a:noFill/>
          <a:ln>
            <a:noFill/>
          </a:ln>
        </p:spPr>
      </p:pic>
      <p:pic>
        <p:nvPicPr>
          <p:cNvPr id="41" name="Google Shape;642;g3bb46e28b82_0_4249">
            <a:extLst>
              <a:ext uri="{FF2B5EF4-FFF2-40B4-BE49-F238E27FC236}">
                <a16:creationId xmlns:a16="http://schemas.microsoft.com/office/drawing/2014/main" id="{C81ACF23-8C76-0736-E7F0-40BBB749EFA4}"/>
              </a:ext>
            </a:extLst>
          </p:cNvPr>
          <p:cNvPicPr preferRelativeResize="0"/>
          <p:nvPr/>
        </p:nvPicPr>
        <p:blipFill>
          <a:blip r:embed="rId4">
            <a:alphaModFix/>
          </a:blip>
          <a:srcRect l="23131" t="71818" r="61068"/>
          <a:stretch>
            <a:fillRect/>
          </a:stretch>
        </p:blipFill>
        <p:spPr>
          <a:xfrm>
            <a:off x="3750344" y="2673463"/>
            <a:ext cx="1197864" cy="1197864"/>
          </a:xfrm>
          <a:prstGeom prst="rect">
            <a:avLst/>
          </a:prstGeom>
          <a:noFill/>
          <a:ln>
            <a:noFill/>
          </a:ln>
        </p:spPr>
      </p:pic>
      <p:pic>
        <p:nvPicPr>
          <p:cNvPr id="42" name="Google Shape;642;g3bb46e28b82_0_4249">
            <a:extLst>
              <a:ext uri="{FF2B5EF4-FFF2-40B4-BE49-F238E27FC236}">
                <a16:creationId xmlns:a16="http://schemas.microsoft.com/office/drawing/2014/main" id="{0048A7D3-CDDD-1E44-FCBB-287D1D53E1CD}"/>
              </a:ext>
            </a:extLst>
          </p:cNvPr>
          <p:cNvPicPr preferRelativeResize="0"/>
          <p:nvPr/>
        </p:nvPicPr>
        <p:blipFill>
          <a:blip r:embed="rId4">
            <a:alphaModFix/>
          </a:blip>
          <a:srcRect l="23131" t="71818" r="61068"/>
          <a:stretch>
            <a:fillRect/>
          </a:stretch>
        </p:blipFill>
        <p:spPr>
          <a:xfrm>
            <a:off x="5434487" y="2673463"/>
            <a:ext cx="1197864" cy="1197864"/>
          </a:xfrm>
          <a:prstGeom prst="rect">
            <a:avLst/>
          </a:prstGeom>
          <a:noFill/>
          <a:ln>
            <a:noFill/>
          </a:ln>
        </p:spPr>
      </p:pic>
      <p:pic>
        <p:nvPicPr>
          <p:cNvPr id="43" name="Google Shape;642;g3bb46e28b82_0_4249">
            <a:extLst>
              <a:ext uri="{FF2B5EF4-FFF2-40B4-BE49-F238E27FC236}">
                <a16:creationId xmlns:a16="http://schemas.microsoft.com/office/drawing/2014/main" id="{4BD3C95A-E9C8-5599-5BA1-F096306DE242}"/>
              </a:ext>
            </a:extLst>
          </p:cNvPr>
          <p:cNvPicPr preferRelativeResize="0"/>
          <p:nvPr/>
        </p:nvPicPr>
        <p:blipFill>
          <a:blip r:embed="rId4">
            <a:alphaModFix/>
          </a:blip>
          <a:srcRect l="23131" t="71818" r="61068"/>
          <a:stretch>
            <a:fillRect/>
          </a:stretch>
        </p:blipFill>
        <p:spPr>
          <a:xfrm>
            <a:off x="7118630" y="2673463"/>
            <a:ext cx="1197864" cy="1197864"/>
          </a:xfrm>
          <a:prstGeom prst="rect">
            <a:avLst/>
          </a:prstGeom>
          <a:noFill/>
          <a:ln>
            <a:noFill/>
          </a:ln>
        </p:spPr>
      </p:pic>
      <p:pic>
        <p:nvPicPr>
          <p:cNvPr id="44" name="Google Shape;642;g3bb46e28b82_0_4249">
            <a:extLst>
              <a:ext uri="{FF2B5EF4-FFF2-40B4-BE49-F238E27FC236}">
                <a16:creationId xmlns:a16="http://schemas.microsoft.com/office/drawing/2014/main" id="{5AADEF4A-61EC-793D-5CFC-D8F6874650FC}"/>
              </a:ext>
            </a:extLst>
          </p:cNvPr>
          <p:cNvPicPr preferRelativeResize="0"/>
          <p:nvPr/>
        </p:nvPicPr>
        <p:blipFill>
          <a:blip r:embed="rId4">
            <a:alphaModFix/>
          </a:blip>
          <a:srcRect l="23131" t="71818" r="61068"/>
          <a:stretch>
            <a:fillRect/>
          </a:stretch>
        </p:blipFill>
        <p:spPr>
          <a:xfrm>
            <a:off x="8802773" y="2673463"/>
            <a:ext cx="1197864" cy="1197864"/>
          </a:xfrm>
          <a:prstGeom prst="rect">
            <a:avLst/>
          </a:prstGeom>
          <a:noFill/>
          <a:ln>
            <a:noFill/>
          </a:ln>
        </p:spPr>
      </p:pic>
      <p:pic>
        <p:nvPicPr>
          <p:cNvPr id="45" name="Google Shape;642;g3bb46e28b82_0_4249">
            <a:extLst>
              <a:ext uri="{FF2B5EF4-FFF2-40B4-BE49-F238E27FC236}">
                <a16:creationId xmlns:a16="http://schemas.microsoft.com/office/drawing/2014/main" id="{DFA76575-5735-0BDE-9090-6D00F3CC3511}"/>
              </a:ext>
            </a:extLst>
          </p:cNvPr>
          <p:cNvPicPr preferRelativeResize="0"/>
          <p:nvPr/>
        </p:nvPicPr>
        <p:blipFill>
          <a:blip r:embed="rId4">
            <a:alphaModFix/>
          </a:blip>
          <a:srcRect l="23131" t="71818" r="61068"/>
          <a:stretch>
            <a:fillRect/>
          </a:stretch>
        </p:blipFill>
        <p:spPr>
          <a:xfrm>
            <a:off x="10486914" y="2673463"/>
            <a:ext cx="1197864" cy="1197864"/>
          </a:xfrm>
          <a:prstGeom prst="rect">
            <a:avLst/>
          </a:prstGeom>
          <a:noFill/>
          <a:ln>
            <a:noFill/>
          </a:ln>
        </p:spPr>
      </p:pic>
      <p:sp>
        <p:nvSpPr>
          <p:cNvPr id="46" name="Rectangle 45">
            <a:extLst>
              <a:ext uri="{FF2B5EF4-FFF2-40B4-BE49-F238E27FC236}">
                <a16:creationId xmlns:a16="http://schemas.microsoft.com/office/drawing/2014/main" id="{31AA3FD0-3E3A-712F-AAA7-3148B0E92B2C}"/>
              </a:ext>
            </a:extLst>
          </p:cNvPr>
          <p:cNvSpPr/>
          <p:nvPr/>
        </p:nvSpPr>
        <p:spPr>
          <a:xfrm>
            <a:off x="24706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7" name="Rectangle 46">
            <a:extLst>
              <a:ext uri="{FF2B5EF4-FFF2-40B4-BE49-F238E27FC236}">
                <a16:creationId xmlns:a16="http://schemas.microsoft.com/office/drawing/2014/main" id="{FBD7280A-0D12-ABD6-F333-EC890BFA0C61}"/>
              </a:ext>
            </a:extLst>
          </p:cNvPr>
          <p:cNvSpPr/>
          <p:nvPr/>
        </p:nvSpPr>
        <p:spPr>
          <a:xfrm>
            <a:off x="193001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1st D</a:t>
            </a:r>
          </a:p>
        </p:txBody>
      </p:sp>
      <p:sp>
        <p:nvSpPr>
          <p:cNvPr id="48" name="Rectangle 47">
            <a:extLst>
              <a:ext uri="{FF2B5EF4-FFF2-40B4-BE49-F238E27FC236}">
                <a16:creationId xmlns:a16="http://schemas.microsoft.com/office/drawing/2014/main" id="{94E144A7-0275-1F69-8183-F27C4EF03B94}"/>
              </a:ext>
            </a:extLst>
          </p:cNvPr>
          <p:cNvSpPr/>
          <p:nvPr/>
        </p:nvSpPr>
        <p:spPr>
          <a:xfrm>
            <a:off x="361295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2nd D</a:t>
            </a:r>
          </a:p>
        </p:txBody>
      </p:sp>
      <p:sp>
        <p:nvSpPr>
          <p:cNvPr id="49" name="Rectangle 48">
            <a:extLst>
              <a:ext uri="{FF2B5EF4-FFF2-40B4-BE49-F238E27FC236}">
                <a16:creationId xmlns:a16="http://schemas.microsoft.com/office/drawing/2014/main" id="{BD584E9D-08D4-72AB-1881-444C17D96797}"/>
              </a:ext>
            </a:extLst>
          </p:cNvPr>
          <p:cNvSpPr/>
          <p:nvPr/>
        </p:nvSpPr>
        <p:spPr>
          <a:xfrm>
            <a:off x="529590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3rd D</a:t>
            </a:r>
          </a:p>
        </p:txBody>
      </p:sp>
      <p:sp>
        <p:nvSpPr>
          <p:cNvPr id="50" name="Rectangle 49">
            <a:extLst>
              <a:ext uri="{FF2B5EF4-FFF2-40B4-BE49-F238E27FC236}">
                <a16:creationId xmlns:a16="http://schemas.microsoft.com/office/drawing/2014/main" id="{28F564AC-E867-EB75-1B38-11DF8FE422F3}"/>
              </a:ext>
            </a:extLst>
          </p:cNvPr>
          <p:cNvSpPr/>
          <p:nvPr/>
        </p:nvSpPr>
        <p:spPr>
          <a:xfrm>
            <a:off x="6978845"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4th D</a:t>
            </a:r>
          </a:p>
        </p:txBody>
      </p:sp>
      <p:sp>
        <p:nvSpPr>
          <p:cNvPr id="51" name="Rectangle 50">
            <a:extLst>
              <a:ext uri="{FF2B5EF4-FFF2-40B4-BE49-F238E27FC236}">
                <a16:creationId xmlns:a16="http://schemas.microsoft.com/office/drawing/2014/main" id="{66F7F147-FD29-868B-37C7-107353F1DCB9}"/>
              </a:ext>
            </a:extLst>
          </p:cNvPr>
          <p:cNvSpPr/>
          <p:nvPr/>
        </p:nvSpPr>
        <p:spPr>
          <a:xfrm>
            <a:off x="866179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5th D</a:t>
            </a:r>
          </a:p>
        </p:txBody>
      </p:sp>
      <p:sp>
        <p:nvSpPr>
          <p:cNvPr id="52" name="Rectangle 51">
            <a:extLst>
              <a:ext uri="{FF2B5EF4-FFF2-40B4-BE49-F238E27FC236}">
                <a16:creationId xmlns:a16="http://schemas.microsoft.com/office/drawing/2014/main" id="{5C4CCF91-E332-6425-9704-75D033050CAB}"/>
              </a:ext>
            </a:extLst>
          </p:cNvPr>
          <p:cNvSpPr/>
          <p:nvPr/>
        </p:nvSpPr>
        <p:spPr>
          <a:xfrm>
            <a:off x="10343650" y="1784107"/>
            <a:ext cx="1467852" cy="298625"/>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6th D</a:t>
            </a:r>
          </a:p>
        </p:txBody>
      </p:sp>
      <p:sp>
        <p:nvSpPr>
          <p:cNvPr id="58" name="Rectangle 57">
            <a:extLst>
              <a:ext uri="{FF2B5EF4-FFF2-40B4-BE49-F238E27FC236}">
                <a16:creationId xmlns:a16="http://schemas.microsoft.com/office/drawing/2014/main" id="{3D59A21B-DD59-A30A-9ED3-B2746BD552BA}"/>
              </a:ext>
            </a:extLst>
          </p:cNvPr>
          <p:cNvSpPr/>
          <p:nvPr/>
        </p:nvSpPr>
        <p:spPr>
          <a:xfrm>
            <a:off x="247064"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1</a:t>
            </a:r>
          </a:p>
        </p:txBody>
      </p:sp>
      <p:sp>
        <p:nvSpPr>
          <p:cNvPr id="64" name="Rectangle 63">
            <a:extLst>
              <a:ext uri="{FF2B5EF4-FFF2-40B4-BE49-F238E27FC236}">
                <a16:creationId xmlns:a16="http://schemas.microsoft.com/office/drawing/2014/main" id="{007900F9-D30D-79C6-0AA0-0A776AF6A0D0}"/>
              </a:ext>
            </a:extLst>
          </p:cNvPr>
          <p:cNvSpPr/>
          <p:nvPr/>
        </p:nvSpPr>
        <p:spPr>
          <a:xfrm>
            <a:off x="529590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2</a:t>
            </a:r>
          </a:p>
        </p:txBody>
      </p:sp>
      <p:sp>
        <p:nvSpPr>
          <p:cNvPr id="65" name="Rectangle 64">
            <a:extLst>
              <a:ext uri="{FF2B5EF4-FFF2-40B4-BE49-F238E27FC236}">
                <a16:creationId xmlns:a16="http://schemas.microsoft.com/office/drawing/2014/main" id="{02DC5471-7805-8B15-F38B-3A2D484B50BC}"/>
              </a:ext>
            </a:extLst>
          </p:cNvPr>
          <p:cNvSpPr/>
          <p:nvPr/>
        </p:nvSpPr>
        <p:spPr>
          <a:xfrm>
            <a:off x="6978845"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3</a:t>
            </a:r>
          </a:p>
        </p:txBody>
      </p:sp>
      <p:sp>
        <p:nvSpPr>
          <p:cNvPr id="66" name="Rectangle 65">
            <a:extLst>
              <a:ext uri="{FF2B5EF4-FFF2-40B4-BE49-F238E27FC236}">
                <a16:creationId xmlns:a16="http://schemas.microsoft.com/office/drawing/2014/main" id="{5AF45A9F-7144-3C2D-0633-FF25369C57CA}"/>
              </a:ext>
            </a:extLst>
          </p:cNvPr>
          <p:cNvSpPr/>
          <p:nvPr/>
        </p:nvSpPr>
        <p:spPr>
          <a:xfrm>
            <a:off x="866179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4</a:t>
            </a:r>
          </a:p>
        </p:txBody>
      </p:sp>
      <p:sp>
        <p:nvSpPr>
          <p:cNvPr id="67" name="Rectangle 66">
            <a:extLst>
              <a:ext uri="{FF2B5EF4-FFF2-40B4-BE49-F238E27FC236}">
                <a16:creationId xmlns:a16="http://schemas.microsoft.com/office/drawing/2014/main" id="{301AE6C6-CE07-BF00-6072-B203861A7C44}"/>
              </a:ext>
            </a:extLst>
          </p:cNvPr>
          <p:cNvSpPr/>
          <p:nvPr/>
        </p:nvSpPr>
        <p:spPr>
          <a:xfrm>
            <a:off x="10343650" y="1300679"/>
            <a:ext cx="1467852" cy="48342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Unacceptable Year 5</a:t>
            </a:r>
          </a:p>
        </p:txBody>
      </p:sp>
      <p:pic>
        <p:nvPicPr>
          <p:cNvPr id="13" name="Google Shape;649;g3bb46e28b82_0_4258">
            <a:extLst>
              <a:ext uri="{FF2B5EF4-FFF2-40B4-BE49-F238E27FC236}">
                <a16:creationId xmlns:a16="http://schemas.microsoft.com/office/drawing/2014/main" id="{41FB8125-325B-E8B2-E703-3B21609E3E5E}"/>
              </a:ext>
            </a:extLst>
          </p:cNvPr>
          <p:cNvPicPr preferRelativeResize="0"/>
          <p:nvPr/>
        </p:nvPicPr>
        <p:blipFill>
          <a:blip r:embed="rId5">
            <a:alphaModFix/>
          </a:blip>
          <a:srcRect l="19003" t="72835" r="64967"/>
          <a:stretch>
            <a:fillRect/>
          </a:stretch>
        </p:blipFill>
        <p:spPr>
          <a:xfrm>
            <a:off x="384041" y="2694433"/>
            <a:ext cx="1193898" cy="1186791"/>
          </a:xfrm>
          <a:prstGeom prst="rect">
            <a:avLst/>
          </a:prstGeom>
          <a:noFill/>
          <a:ln>
            <a:noFill/>
          </a:ln>
        </p:spPr>
      </p:pic>
      <p:sp>
        <p:nvSpPr>
          <p:cNvPr id="14" name="Rectangle 13">
            <a:extLst>
              <a:ext uri="{FF2B5EF4-FFF2-40B4-BE49-F238E27FC236}">
                <a16:creationId xmlns:a16="http://schemas.microsoft.com/office/drawing/2014/main" id="{3DDB48CC-F220-1B23-B7D7-A384EF47F350}"/>
              </a:ext>
            </a:extLst>
          </p:cNvPr>
          <p:cNvSpPr/>
          <p:nvPr/>
        </p:nvSpPr>
        <p:spPr>
          <a:xfrm>
            <a:off x="1928924" y="1300679"/>
            <a:ext cx="1467852" cy="483428"/>
          </a:xfrm>
          <a:prstGeom prst="rect">
            <a:avLst/>
          </a:prstGeom>
          <a:solidFill>
            <a:srgbClr val="F05F38"/>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PAUSE</a:t>
            </a:r>
          </a:p>
        </p:txBody>
      </p:sp>
      <p:sp>
        <p:nvSpPr>
          <p:cNvPr id="15" name="Rectangle 14">
            <a:extLst>
              <a:ext uri="{FF2B5EF4-FFF2-40B4-BE49-F238E27FC236}">
                <a16:creationId xmlns:a16="http://schemas.microsoft.com/office/drawing/2014/main" id="{68676D17-1E5D-EEA6-3748-BB6814E14F8E}"/>
              </a:ext>
            </a:extLst>
          </p:cNvPr>
          <p:cNvSpPr/>
          <p:nvPr/>
        </p:nvSpPr>
        <p:spPr>
          <a:xfrm>
            <a:off x="3612953" y="1300679"/>
            <a:ext cx="1467852" cy="483428"/>
          </a:xfrm>
          <a:prstGeom prst="rect">
            <a:avLst/>
          </a:prstGeom>
          <a:solidFill>
            <a:srgbClr val="F05F38"/>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a:t>PAUSE</a:t>
            </a:r>
          </a:p>
        </p:txBody>
      </p:sp>
      <p:sp>
        <p:nvSpPr>
          <p:cNvPr id="16" name="Rectangle 15">
            <a:extLst>
              <a:ext uri="{FF2B5EF4-FFF2-40B4-BE49-F238E27FC236}">
                <a16:creationId xmlns:a16="http://schemas.microsoft.com/office/drawing/2014/main" id="{5ACF9EB6-90DB-06BA-CFD1-F0FA547E2DA3}"/>
              </a:ext>
            </a:extLst>
          </p:cNvPr>
          <p:cNvSpPr/>
          <p:nvPr/>
        </p:nvSpPr>
        <p:spPr>
          <a:xfrm>
            <a:off x="-22444" y="4292066"/>
            <a:ext cx="12192000" cy="144378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marL="457200" indent="-457200">
              <a:buAutoNum type="arabicPeriod"/>
            </a:pPr>
            <a:r>
              <a:rPr lang="en-US" sz="2400"/>
              <a:t>When would your board be concerned about performance at this school?</a:t>
            </a:r>
          </a:p>
          <a:p>
            <a:pPr marL="457200" indent="-457200">
              <a:buAutoNum type="arabicPeriod"/>
            </a:pPr>
            <a:r>
              <a:rPr lang="en-US" sz="2400"/>
              <a:t>Using systems thinking, what might your board need to consider to support this school?</a:t>
            </a:r>
          </a:p>
        </p:txBody>
      </p:sp>
    </p:spTree>
    <p:custDataLst>
      <p:tags r:id="rId1"/>
    </p:custDataLst>
    <p:extLst>
      <p:ext uri="{BB962C8B-B14F-4D97-AF65-F5344CB8AC3E}">
        <p14:creationId xmlns:p14="http://schemas.microsoft.com/office/powerpoint/2010/main" val="84252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5D2CA8E3-38C9-7FBC-1DBF-7952FB7933F8}"/>
            </a:ext>
          </a:extLst>
        </p:cNvPr>
        <p:cNvGrpSpPr/>
        <p:nvPr/>
      </p:nvGrpSpPr>
      <p:grpSpPr>
        <a:xfrm>
          <a:off x="0" y="0"/>
          <a:ext cx="0" cy="0"/>
          <a:chOff x="0" y="0"/>
          <a:chExt cx="0" cy="0"/>
        </a:xfrm>
      </p:grpSpPr>
      <p:sp>
        <p:nvSpPr>
          <p:cNvPr id="244" name="Google Shape;244;g3bb46e28b82_0_1283">
            <a:extLst>
              <a:ext uri="{FF2B5EF4-FFF2-40B4-BE49-F238E27FC236}">
                <a16:creationId xmlns:a16="http://schemas.microsoft.com/office/drawing/2014/main" id="{DB0FF8AD-929B-44BB-AE37-A7585DA3CD15}"/>
              </a:ext>
            </a:extLst>
          </p:cNvPr>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400"/>
              <a:buFont typeface="Verdana"/>
              <a:buNone/>
            </a:pPr>
            <a:r>
              <a:rPr lang="en-US" sz="5400">
                <a:latin typeface="Arial Black" panose="020B0A04020102020204" pitchFamily="34" charset="0"/>
              </a:rPr>
              <a:t>Applying a Governance Mindset to A–F</a:t>
            </a:r>
            <a:endParaRPr b="0">
              <a:latin typeface="Arial Black" panose="020B0A04020102020204" pitchFamily="34" charset="0"/>
            </a:endParaRPr>
          </a:p>
        </p:txBody>
      </p:sp>
      <p:sp>
        <p:nvSpPr>
          <p:cNvPr id="2" name="Subtitle 1">
            <a:extLst>
              <a:ext uri="{FF2B5EF4-FFF2-40B4-BE49-F238E27FC236}">
                <a16:creationId xmlns:a16="http://schemas.microsoft.com/office/drawing/2014/main" id="{BB937B46-7EE6-2051-1B92-9D94788ADCDF}"/>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738763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C50B-DBA2-153D-D05F-D1A633206A71}"/>
              </a:ext>
            </a:extLst>
          </p:cNvPr>
          <p:cNvSpPr>
            <a:spLocks noGrp="1"/>
          </p:cNvSpPr>
          <p:nvPr>
            <p:ph type="title"/>
          </p:nvPr>
        </p:nvSpPr>
        <p:spPr/>
        <p:txBody>
          <a:bodyPr/>
          <a:lstStyle/>
          <a:p>
            <a:r>
              <a:rPr lang="en-US"/>
              <a:t>Local Level Implications</a:t>
            </a:r>
          </a:p>
        </p:txBody>
      </p:sp>
      <p:sp>
        <p:nvSpPr>
          <p:cNvPr id="3" name="Content Placeholder 2">
            <a:extLst>
              <a:ext uri="{FF2B5EF4-FFF2-40B4-BE49-F238E27FC236}">
                <a16:creationId xmlns:a16="http://schemas.microsoft.com/office/drawing/2014/main" id="{4AE66477-11CB-04EE-6925-B4E126C4254F}"/>
              </a:ext>
            </a:extLst>
          </p:cNvPr>
          <p:cNvSpPr>
            <a:spLocks noGrp="1"/>
          </p:cNvSpPr>
          <p:nvPr>
            <p:ph idx="1"/>
          </p:nvPr>
        </p:nvSpPr>
        <p:spPr>
          <a:xfrm>
            <a:off x="517846" y="1400411"/>
            <a:ext cx="7056434" cy="4057178"/>
          </a:xfrm>
        </p:spPr>
        <p:txBody>
          <a:bodyPr/>
          <a:lstStyle/>
          <a:p>
            <a:pPr>
              <a:lnSpc>
                <a:spcPct val="110000"/>
              </a:lnSpc>
            </a:pPr>
            <a:r>
              <a:rPr lang="en-US"/>
              <a:t>Do our goals reflect a sense of urgency?</a:t>
            </a:r>
          </a:p>
          <a:p>
            <a:pPr>
              <a:lnSpc>
                <a:spcPct val="110000"/>
              </a:lnSpc>
            </a:pPr>
            <a:r>
              <a:rPr lang="en-US"/>
              <a:t>Do we have the right people in the right places to address this concern? (actual people and people systems)</a:t>
            </a:r>
          </a:p>
          <a:p>
            <a:pPr>
              <a:lnSpc>
                <a:spcPct val="110000"/>
              </a:lnSpc>
            </a:pPr>
            <a:r>
              <a:rPr lang="en-US"/>
              <a:t>Do we have the right resources in place to support teachers in the school?</a:t>
            </a:r>
          </a:p>
          <a:p>
            <a:pPr>
              <a:lnSpc>
                <a:spcPct val="110000"/>
              </a:lnSpc>
            </a:pPr>
            <a:r>
              <a:rPr lang="en-US"/>
              <a:t>Does our budget reflect our priorities?</a:t>
            </a:r>
          </a:p>
          <a:p>
            <a:pPr>
              <a:lnSpc>
                <a:spcPct val="110000"/>
              </a:lnSpc>
            </a:pPr>
            <a:r>
              <a:rPr lang="en-US"/>
              <a:t>Others?</a:t>
            </a:r>
          </a:p>
        </p:txBody>
      </p:sp>
      <p:sp>
        <p:nvSpPr>
          <p:cNvPr id="4" name="Content Placeholder 3">
            <a:extLst>
              <a:ext uri="{FF2B5EF4-FFF2-40B4-BE49-F238E27FC236}">
                <a16:creationId xmlns:a16="http://schemas.microsoft.com/office/drawing/2014/main" id="{5A8D269C-A953-AA16-9E55-00D4DA7D02D6}"/>
              </a:ext>
            </a:extLst>
          </p:cNvPr>
          <p:cNvSpPr>
            <a:spLocks noGrp="1"/>
          </p:cNvSpPr>
          <p:nvPr>
            <p:ph sz="half" idx="4294967295"/>
          </p:nvPr>
        </p:nvSpPr>
        <p:spPr>
          <a:xfrm>
            <a:off x="7796213" y="1323181"/>
            <a:ext cx="4090987" cy="4211638"/>
          </a:xfrm>
          <a:prstGeom prst="rect">
            <a:avLst/>
          </a:prstGeom>
          <a:solidFill>
            <a:schemeClr val="tx2"/>
          </a:solidFill>
        </p:spPr>
        <p:txBody>
          <a:bodyPr lIns="365760" rIns="274320" anchor="ctr"/>
          <a:lstStyle/>
          <a:p>
            <a:pPr marL="0" indent="0">
              <a:buNone/>
            </a:pPr>
            <a:r>
              <a:rPr lang="en-US" sz="4000">
                <a:solidFill>
                  <a:schemeClr val="bg1"/>
                </a:solidFill>
              </a:rPr>
              <a:t>You don’t want to wait for the state to take corrective action.</a:t>
            </a:r>
          </a:p>
        </p:txBody>
      </p:sp>
      <p:pic>
        <p:nvPicPr>
          <p:cNvPr id="5" name="Graphic 4" descr="Camera with solid fill">
            <a:extLst>
              <a:ext uri="{FF2B5EF4-FFF2-40B4-BE49-F238E27FC236}">
                <a16:creationId xmlns:a16="http://schemas.microsoft.com/office/drawing/2014/main" id="{BC919F6A-7E4E-3B12-0CD7-001433A9F4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23069" y="154701"/>
            <a:ext cx="914400" cy="914400"/>
          </a:xfrm>
          <a:prstGeom prst="rect">
            <a:avLst/>
          </a:prstGeom>
        </p:spPr>
      </p:pic>
    </p:spTree>
    <p:custDataLst>
      <p:tags r:id="rId1"/>
    </p:custDataLst>
    <p:extLst>
      <p:ext uri="{BB962C8B-B14F-4D97-AF65-F5344CB8AC3E}">
        <p14:creationId xmlns:p14="http://schemas.microsoft.com/office/powerpoint/2010/main" val="2922761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C4B794D0-BAD5-1025-7472-23315B463DA5}"/>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650C0840-1CB4-0DDC-BB5A-3F31F6FEAC79}"/>
              </a:ext>
            </a:extLst>
          </p:cNvPr>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5400"/>
              <a:buFont typeface="Verdana"/>
              <a:buNone/>
            </a:pPr>
            <a:r>
              <a:rPr lang="en-US">
                <a:solidFill>
                  <a:srgbClr val="007CC2"/>
                </a:solidFill>
              </a:rPr>
              <a:t>Key Takeaways</a:t>
            </a:r>
            <a:endParaRPr>
              <a:solidFill>
                <a:srgbClr val="007CC2"/>
              </a:solidFill>
            </a:endParaRPr>
          </a:p>
        </p:txBody>
      </p:sp>
      <p:sp>
        <p:nvSpPr>
          <p:cNvPr id="113" name="Google Shape;113;p2" hidden="1">
            <a:extLst>
              <a:ext uri="{FF2B5EF4-FFF2-40B4-BE49-F238E27FC236}">
                <a16:creationId xmlns:a16="http://schemas.microsoft.com/office/drawing/2014/main" id="{F9C3F691-9262-2C67-EFA0-BCE8F867AECD}"/>
              </a:ext>
            </a:extLst>
          </p:cNvPr>
          <p:cNvSpPr txBox="1">
            <a:spLocks noGrp="1"/>
          </p:cNvSpPr>
          <p:nvPr>
            <p:ph type="sldNum" idx="4294967295"/>
          </p:nvPr>
        </p:nvSpPr>
        <p:spPr>
          <a:xfrm>
            <a:off x="9448800" y="65151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Calibri"/>
              <a:buNone/>
            </a:pPr>
            <a:fld id="{00000000-1234-1234-1234-123412341234}" type="slidenum">
              <a:rPr lang="en-US" sz="1200" b="0" i="0" u="none" strike="noStrike" cap="none">
                <a:solidFill>
                  <a:srgbClr val="7F7F7F"/>
                </a:solidFill>
                <a:latin typeface="Calibri"/>
                <a:ea typeface="Calibri"/>
                <a:cs typeface="Calibri"/>
                <a:sym typeface="Calibri"/>
              </a:rPr>
              <a:t>41</a:t>
            </a:fld>
            <a:endParaRPr sz="1200" b="0" i="0" u="none" strike="noStrike" cap="none">
              <a:solidFill>
                <a:srgbClr val="7F7F7F"/>
              </a:solidFill>
              <a:latin typeface="Calibri"/>
              <a:ea typeface="Calibri"/>
              <a:cs typeface="Calibri"/>
              <a:sym typeface="Calibri"/>
            </a:endParaRPr>
          </a:p>
        </p:txBody>
      </p:sp>
      <p:sp>
        <p:nvSpPr>
          <p:cNvPr id="104" name="Google Shape;104;p2" hidden="1">
            <a:extLst>
              <a:ext uri="{FF2B5EF4-FFF2-40B4-BE49-F238E27FC236}">
                <a16:creationId xmlns:a16="http://schemas.microsoft.com/office/drawing/2014/main" id="{B4A2CF56-8C60-C377-DD8F-303EF91A242E}"/>
              </a:ext>
            </a:extLst>
          </p:cNvPr>
          <p:cNvSpPr txBox="1"/>
          <p:nvPr/>
        </p:nvSpPr>
        <p:spPr>
          <a:xfrm>
            <a:off x="4691447" y="2923938"/>
            <a:ext cx="7500553" cy="5207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030A0"/>
              </a:buClr>
              <a:buSzPts val="2400"/>
              <a:buFont typeface="Arial"/>
              <a:buNone/>
            </a:pPr>
            <a:r>
              <a:rPr lang="en-US" sz="2400" b="0" i="0" u="none" strike="noStrike" cap="none">
                <a:solidFill>
                  <a:srgbClr val="007CC2"/>
                </a:solidFill>
                <a:latin typeface="Verdana"/>
                <a:ea typeface="Verdana"/>
                <a:cs typeface="Verdana"/>
                <a:sym typeface="Verdana"/>
              </a:rPr>
              <a:t>Governance </a:t>
            </a:r>
            <a:r>
              <a:rPr lang="en-US" sz="2400">
                <a:solidFill>
                  <a:srgbClr val="007CC2"/>
                </a:solidFill>
                <a:latin typeface="Verdana"/>
                <a:ea typeface="Verdana"/>
                <a:cs typeface="Verdana"/>
                <a:sym typeface="Verdana"/>
              </a:rPr>
              <a:t>Mindset</a:t>
            </a:r>
            <a:endParaRPr>
              <a:solidFill>
                <a:srgbClr val="007CC2"/>
              </a:solidFill>
            </a:endParaRPr>
          </a:p>
          <a:p>
            <a:pPr marL="0" marR="0" lvl="0" indent="0" algn="l" rtl="0">
              <a:lnSpc>
                <a:spcPct val="90000"/>
              </a:lnSpc>
              <a:spcBef>
                <a:spcPts val="1000"/>
              </a:spcBef>
              <a:spcAft>
                <a:spcPts val="0"/>
              </a:spcAft>
              <a:buClr>
                <a:srgbClr val="7030A0"/>
              </a:buClr>
              <a:buSzPts val="1800"/>
              <a:buFont typeface="Arial"/>
              <a:buNone/>
            </a:pPr>
            <a:r>
              <a:rPr lang="en-US" sz="1800" b="0" i="0" u="none" strike="noStrike" cap="none">
                <a:solidFill>
                  <a:srgbClr val="007CC2"/>
                </a:solidFill>
                <a:latin typeface="Verdana"/>
                <a:ea typeface="Verdana"/>
                <a:cs typeface="Verdana"/>
                <a:sym typeface="Verdana"/>
              </a:rPr>
              <a:t>     </a:t>
            </a:r>
            <a:r>
              <a:rPr lang="en-US" sz="1800">
                <a:solidFill>
                  <a:srgbClr val="007CC2"/>
                </a:solidFill>
                <a:latin typeface="Verdana"/>
                <a:ea typeface="Verdana"/>
                <a:cs typeface="Verdana"/>
                <a:sym typeface="Verdana"/>
              </a:rPr>
              <a:t>Lifelong Learner</a:t>
            </a:r>
            <a:endParaRPr>
              <a:solidFill>
                <a:srgbClr val="007CC2"/>
              </a:solidFil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rgbClr val="007CC2"/>
              </a:solidFill>
              <a:latin typeface="Verdana"/>
              <a:ea typeface="Verdana"/>
              <a:cs typeface="Verdana"/>
              <a:sym typeface="Verdana"/>
            </a:endParaRPr>
          </a:p>
          <a:p>
            <a:pPr marL="0" marR="0" lvl="0" indent="0" algn="l" rtl="0">
              <a:lnSpc>
                <a:spcPct val="90000"/>
              </a:lnSpc>
              <a:spcBef>
                <a:spcPts val="1000"/>
              </a:spcBef>
              <a:spcAft>
                <a:spcPts val="0"/>
              </a:spcAft>
              <a:buClr>
                <a:srgbClr val="7030A0"/>
              </a:buClr>
              <a:buSzPts val="1800"/>
              <a:buFont typeface="Arial"/>
              <a:buNone/>
            </a:pPr>
            <a:r>
              <a:rPr lang="en-US" sz="2400" b="0" i="0" u="none" strike="noStrike" cap="none">
                <a:solidFill>
                  <a:srgbClr val="007CC2"/>
                </a:solidFill>
                <a:latin typeface="Verdana"/>
                <a:ea typeface="Verdana"/>
                <a:cs typeface="Verdana"/>
                <a:sym typeface="Verdana"/>
              </a:rPr>
              <a:t>​</a:t>
            </a:r>
            <a:endParaRPr sz="2400" b="0" i="0" u="none" strike="noStrike" cap="none">
              <a:solidFill>
                <a:srgbClr val="007CC2"/>
              </a:solidFill>
              <a:latin typeface="Verdana"/>
              <a:ea typeface="Verdana"/>
              <a:cs typeface="Verdana"/>
              <a:sym typeface="Verdana"/>
            </a:endParaRPr>
          </a:p>
          <a:p>
            <a:pPr marL="0" marR="0" lvl="0" indent="0" algn="l" rtl="0">
              <a:lnSpc>
                <a:spcPct val="90000"/>
              </a:lnSpc>
              <a:spcBef>
                <a:spcPts val="1000"/>
              </a:spcBef>
              <a:spcAft>
                <a:spcPts val="0"/>
              </a:spcAft>
              <a:buClr>
                <a:srgbClr val="7030A0"/>
              </a:buClr>
              <a:buSzPts val="2400"/>
              <a:buFont typeface="Arial"/>
              <a:buNone/>
            </a:pPr>
            <a:r>
              <a:rPr lang="en-US" sz="2400" b="0" i="0" u="none" strike="noStrike" cap="none">
                <a:solidFill>
                  <a:srgbClr val="007CC2"/>
                </a:solidFill>
                <a:latin typeface="Verdana"/>
                <a:ea typeface="Verdana"/>
                <a:cs typeface="Verdana"/>
                <a:sym typeface="Verdana"/>
              </a:rPr>
              <a:t> </a:t>
            </a:r>
            <a:endParaRPr>
              <a:solidFill>
                <a:srgbClr val="007CC2"/>
              </a:solidFill>
            </a:endParaRPr>
          </a:p>
        </p:txBody>
      </p:sp>
      <p:sp>
        <p:nvSpPr>
          <p:cNvPr id="105" name="Google Shape;105;p2" hidden="1">
            <a:extLst>
              <a:ext uri="{FF2B5EF4-FFF2-40B4-BE49-F238E27FC236}">
                <a16:creationId xmlns:a16="http://schemas.microsoft.com/office/drawing/2014/main" id="{F7AFD834-D3E2-7E02-4820-AF84A4CDA110}"/>
              </a:ext>
            </a:extLst>
          </p:cNvPr>
          <p:cNvSpPr txBox="1"/>
          <p:nvPr/>
        </p:nvSpPr>
        <p:spPr>
          <a:xfrm>
            <a:off x="4691447" y="3846395"/>
            <a:ext cx="7500600" cy="52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rgbClr val="0677BB"/>
                </a:solidFill>
                <a:latin typeface="Verdana"/>
                <a:ea typeface="Verdana"/>
                <a:cs typeface="Verdana"/>
                <a:sym typeface="Verdana"/>
              </a:rPr>
              <a:t>What do you want your education system to produce?</a:t>
            </a:r>
            <a:r>
              <a:rPr lang="en-US" sz="1600">
                <a:solidFill>
                  <a:srgbClr val="007CC2"/>
                </a:solidFill>
                <a:latin typeface="Verdana"/>
                <a:ea typeface="Verdana"/>
                <a:cs typeface="Verdana"/>
                <a:sym typeface="Verdana"/>
              </a:rPr>
              <a:t>​</a:t>
            </a:r>
            <a:r>
              <a:rPr lang="en-US" sz="2400">
                <a:solidFill>
                  <a:srgbClr val="007CC2"/>
                </a:solidFill>
                <a:latin typeface="Verdana"/>
                <a:ea typeface="Verdana"/>
                <a:cs typeface="Verdana"/>
                <a:sym typeface="Verdana"/>
              </a:rPr>
              <a:t>​</a:t>
            </a:r>
            <a:endParaRPr sz="2400" b="0" i="0" u="none" strike="noStrike" cap="none">
              <a:solidFill>
                <a:srgbClr val="007CC2"/>
              </a:solidFill>
              <a:latin typeface="Verdana"/>
              <a:ea typeface="Verdana"/>
              <a:cs typeface="Verdana"/>
              <a:sym typeface="Verdana"/>
            </a:endParaRPr>
          </a:p>
        </p:txBody>
      </p:sp>
      <p:sp>
        <p:nvSpPr>
          <p:cNvPr id="110" name="Google Shape;110;p2" hidden="1">
            <a:extLst>
              <a:ext uri="{FF2B5EF4-FFF2-40B4-BE49-F238E27FC236}">
                <a16:creationId xmlns:a16="http://schemas.microsoft.com/office/drawing/2014/main" id="{0CC2CD26-05CB-C28E-980A-B33AE2AB679D}"/>
              </a:ext>
            </a:extLst>
          </p:cNvPr>
          <p:cNvSpPr txBox="1"/>
          <p:nvPr/>
        </p:nvSpPr>
        <p:spPr>
          <a:xfrm>
            <a:off x="4741997" y="4784057"/>
            <a:ext cx="7500600" cy="52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rgbClr val="007CC2"/>
                </a:solidFill>
                <a:latin typeface="Verdana"/>
                <a:ea typeface="Verdana"/>
                <a:cs typeface="Verdana"/>
                <a:sym typeface="Verdana"/>
              </a:rPr>
              <a:t>What three domains make up the A-F System?</a:t>
            </a:r>
            <a:endParaRPr sz="2400">
              <a:solidFill>
                <a:srgbClr val="007CC2"/>
              </a:solidFill>
              <a:latin typeface="Verdana"/>
              <a:ea typeface="Verdana"/>
              <a:cs typeface="Verdana"/>
              <a:sym typeface="Verdana"/>
            </a:endParaRPr>
          </a:p>
          <a:p>
            <a:pPr marL="0" marR="0" lvl="0" indent="0" algn="l" rtl="0">
              <a:lnSpc>
                <a:spcPct val="90000"/>
              </a:lnSpc>
              <a:spcBef>
                <a:spcPts val="0"/>
              </a:spcBef>
              <a:spcAft>
                <a:spcPts val="0"/>
              </a:spcAft>
              <a:buClr>
                <a:schemeClr val="dk1"/>
              </a:buClr>
              <a:buSzPts val="2400"/>
              <a:buFont typeface="Arial"/>
              <a:buNone/>
            </a:pPr>
            <a:endParaRPr sz="2400">
              <a:solidFill>
                <a:srgbClr val="007CC2"/>
              </a:solidFill>
              <a:latin typeface="Verdana"/>
              <a:ea typeface="Verdana"/>
              <a:cs typeface="Verdana"/>
              <a:sym typeface="Verdana"/>
            </a:endParaRPr>
          </a:p>
        </p:txBody>
      </p:sp>
      <p:sp>
        <p:nvSpPr>
          <p:cNvPr id="111" name="Google Shape;111;p2" hidden="1">
            <a:extLst>
              <a:ext uri="{FF2B5EF4-FFF2-40B4-BE49-F238E27FC236}">
                <a16:creationId xmlns:a16="http://schemas.microsoft.com/office/drawing/2014/main" id="{B696288D-6B1E-EBB4-CC40-8A76EF5939B8}"/>
              </a:ext>
            </a:extLst>
          </p:cNvPr>
          <p:cNvSpPr txBox="1"/>
          <p:nvPr/>
        </p:nvSpPr>
        <p:spPr>
          <a:xfrm>
            <a:off x="4782397" y="5494607"/>
            <a:ext cx="7500600" cy="52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rgbClr val="007CC2"/>
                </a:solidFill>
                <a:latin typeface="Verdana"/>
                <a:ea typeface="Verdana"/>
                <a:cs typeface="Verdana"/>
                <a:sym typeface="Verdana"/>
              </a:rPr>
              <a:t>How is an A-F accountability system helpful for all Board Trustees to understand current academic performance?</a:t>
            </a:r>
            <a:endParaRPr sz="2400" b="0" i="0" u="none" strike="noStrike" cap="none">
              <a:solidFill>
                <a:srgbClr val="007CC2"/>
              </a:solidFill>
              <a:latin typeface="Verdana"/>
              <a:ea typeface="Verdana"/>
              <a:cs typeface="Verdana"/>
              <a:sym typeface="Verdana"/>
            </a:endParaRPr>
          </a:p>
        </p:txBody>
      </p:sp>
      <p:sp>
        <p:nvSpPr>
          <p:cNvPr id="2" name="Rectangle 1">
            <a:extLst>
              <a:ext uri="{FF2B5EF4-FFF2-40B4-BE49-F238E27FC236}">
                <a16:creationId xmlns:a16="http://schemas.microsoft.com/office/drawing/2014/main" id="{9D968AD6-2476-E8C9-0A56-974BE37C12D6}"/>
              </a:ext>
            </a:extLst>
          </p:cNvPr>
          <p:cNvSpPr/>
          <p:nvPr/>
        </p:nvSpPr>
        <p:spPr>
          <a:xfrm>
            <a:off x="716279" y="1536426"/>
            <a:ext cx="3318639" cy="649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B774924-3616-1D81-E896-1F9EB9A92093}"/>
              </a:ext>
            </a:extLst>
          </p:cNvPr>
          <p:cNvSpPr/>
          <p:nvPr/>
        </p:nvSpPr>
        <p:spPr>
          <a:xfrm>
            <a:off x="4466578" y="1548025"/>
            <a:ext cx="3316876" cy="649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3581C-8F56-C861-69AE-373B54496367}"/>
              </a:ext>
            </a:extLst>
          </p:cNvPr>
          <p:cNvSpPr/>
          <p:nvPr/>
        </p:nvSpPr>
        <p:spPr>
          <a:xfrm>
            <a:off x="8097135" y="1548025"/>
            <a:ext cx="3322821" cy="6383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1B1884-408C-81B2-48B9-06ED83BE2025}"/>
              </a:ext>
            </a:extLst>
          </p:cNvPr>
          <p:cNvSpPr/>
          <p:nvPr/>
        </p:nvSpPr>
        <p:spPr>
          <a:xfrm>
            <a:off x="716280" y="2186418"/>
            <a:ext cx="3318640" cy="27432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82880" rIns="91440" rtlCol="0" anchor="ctr"/>
          <a:lstStyle/>
          <a:p>
            <a:r>
              <a:rPr lang="en-US" sz="2800">
                <a:solidFill>
                  <a:schemeClr val="tx1"/>
                </a:solidFill>
              </a:rPr>
              <a:t>Continue deepening your understanding of A-F to be prepared to make strategic decisions. </a:t>
            </a:r>
          </a:p>
        </p:txBody>
      </p:sp>
      <p:sp>
        <p:nvSpPr>
          <p:cNvPr id="6" name="Rectangle 5">
            <a:extLst>
              <a:ext uri="{FF2B5EF4-FFF2-40B4-BE49-F238E27FC236}">
                <a16:creationId xmlns:a16="http://schemas.microsoft.com/office/drawing/2014/main" id="{385A5E9D-F296-D8E8-3F1E-7E71E8008A04}"/>
              </a:ext>
            </a:extLst>
          </p:cNvPr>
          <p:cNvSpPr/>
          <p:nvPr/>
        </p:nvSpPr>
        <p:spPr>
          <a:xfrm>
            <a:off x="4466577" y="2186418"/>
            <a:ext cx="3316877" cy="27432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82880" rIns="91440" rtlCol="0" anchor="ctr"/>
          <a:lstStyle/>
          <a:p>
            <a:r>
              <a:rPr lang="en-US" sz="2800">
                <a:solidFill>
                  <a:schemeClr val="tx1"/>
                </a:solidFill>
              </a:rPr>
              <a:t>Set goals and align needed resources to support student growth and school success. </a:t>
            </a:r>
          </a:p>
        </p:txBody>
      </p:sp>
      <p:sp>
        <p:nvSpPr>
          <p:cNvPr id="7" name="Rectangle 6">
            <a:extLst>
              <a:ext uri="{FF2B5EF4-FFF2-40B4-BE49-F238E27FC236}">
                <a16:creationId xmlns:a16="http://schemas.microsoft.com/office/drawing/2014/main" id="{4B38E3A9-E75E-966F-C923-016953CEAF40}"/>
              </a:ext>
            </a:extLst>
          </p:cNvPr>
          <p:cNvSpPr/>
          <p:nvPr/>
        </p:nvSpPr>
        <p:spPr>
          <a:xfrm>
            <a:off x="8097134" y="2186417"/>
            <a:ext cx="3316877" cy="27432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82880" rIns="91440" rtlCol="0" anchor="ctr"/>
          <a:lstStyle/>
          <a:p>
            <a:r>
              <a:rPr lang="en-US" sz="2800">
                <a:solidFill>
                  <a:schemeClr val="tx1"/>
                </a:solidFill>
              </a:rPr>
              <a:t>Maintain a sense of urgency for improvement by monitoring progress toward goals regularly.</a:t>
            </a:r>
          </a:p>
        </p:txBody>
      </p:sp>
      <p:sp>
        <p:nvSpPr>
          <p:cNvPr id="9" name="TextBox 8">
            <a:extLst>
              <a:ext uri="{FF2B5EF4-FFF2-40B4-BE49-F238E27FC236}">
                <a16:creationId xmlns:a16="http://schemas.microsoft.com/office/drawing/2014/main" id="{6747C6E7-7622-2CEE-A286-2BB06E3FAAC1}"/>
              </a:ext>
            </a:extLst>
          </p:cNvPr>
          <p:cNvSpPr txBox="1"/>
          <p:nvPr/>
        </p:nvSpPr>
        <p:spPr>
          <a:xfrm>
            <a:off x="1982702" y="1039376"/>
            <a:ext cx="785793" cy="1323439"/>
          </a:xfrm>
          <a:prstGeom prst="rect">
            <a:avLst/>
          </a:prstGeom>
          <a:noFill/>
        </p:spPr>
        <p:txBody>
          <a:bodyPr wrap="none" rtlCol="0">
            <a:spAutoFit/>
          </a:bodyPr>
          <a:lstStyle/>
          <a:p>
            <a:r>
              <a:rPr lang="en-US" sz="8000">
                <a:ln w="19050">
                  <a:solidFill>
                    <a:schemeClr val="tx1"/>
                  </a:solidFill>
                </a:ln>
                <a:solidFill>
                  <a:schemeClr val="bg1"/>
                </a:solidFill>
                <a:latin typeface="Franklin Gothic Heavy" panose="020B0903020102020204" pitchFamily="34" charset="0"/>
              </a:rPr>
              <a:t>1</a:t>
            </a:r>
          </a:p>
        </p:txBody>
      </p:sp>
      <p:sp>
        <p:nvSpPr>
          <p:cNvPr id="10" name="TextBox 9">
            <a:extLst>
              <a:ext uri="{FF2B5EF4-FFF2-40B4-BE49-F238E27FC236}">
                <a16:creationId xmlns:a16="http://schemas.microsoft.com/office/drawing/2014/main" id="{4A51CDBA-42FF-5038-372C-AA0EA23EBFF7}"/>
              </a:ext>
            </a:extLst>
          </p:cNvPr>
          <p:cNvSpPr txBox="1"/>
          <p:nvPr/>
        </p:nvSpPr>
        <p:spPr>
          <a:xfrm>
            <a:off x="5732120" y="1054616"/>
            <a:ext cx="785793" cy="1323439"/>
          </a:xfrm>
          <a:prstGeom prst="rect">
            <a:avLst/>
          </a:prstGeom>
          <a:noFill/>
        </p:spPr>
        <p:txBody>
          <a:bodyPr wrap="none" rtlCol="0">
            <a:spAutoFit/>
          </a:bodyPr>
          <a:lstStyle/>
          <a:p>
            <a:r>
              <a:rPr lang="en-US" sz="8000">
                <a:ln w="19050">
                  <a:solidFill>
                    <a:schemeClr val="tx1"/>
                  </a:solidFill>
                </a:ln>
                <a:solidFill>
                  <a:schemeClr val="bg1"/>
                </a:solidFill>
                <a:latin typeface="Franklin Gothic Heavy" panose="020B0903020102020204" pitchFamily="34" charset="0"/>
              </a:rPr>
              <a:t>2</a:t>
            </a:r>
          </a:p>
        </p:txBody>
      </p:sp>
      <p:sp>
        <p:nvSpPr>
          <p:cNvPr id="11" name="TextBox 10">
            <a:extLst>
              <a:ext uri="{FF2B5EF4-FFF2-40B4-BE49-F238E27FC236}">
                <a16:creationId xmlns:a16="http://schemas.microsoft.com/office/drawing/2014/main" id="{211009D8-6C83-D6EF-CA81-39B81B6EAED7}"/>
              </a:ext>
            </a:extLst>
          </p:cNvPr>
          <p:cNvSpPr txBox="1"/>
          <p:nvPr/>
        </p:nvSpPr>
        <p:spPr>
          <a:xfrm>
            <a:off x="9365649" y="1054616"/>
            <a:ext cx="785793" cy="1323439"/>
          </a:xfrm>
          <a:prstGeom prst="rect">
            <a:avLst/>
          </a:prstGeom>
          <a:noFill/>
        </p:spPr>
        <p:txBody>
          <a:bodyPr wrap="none" rtlCol="0">
            <a:spAutoFit/>
          </a:bodyPr>
          <a:lstStyle/>
          <a:p>
            <a:r>
              <a:rPr lang="en-US" sz="8000">
                <a:ln w="19050">
                  <a:solidFill>
                    <a:schemeClr val="tx1"/>
                  </a:solidFill>
                </a:ln>
                <a:solidFill>
                  <a:schemeClr val="bg1"/>
                </a:solidFill>
                <a:latin typeface="Franklin Gothic Heavy" panose="020B0903020102020204" pitchFamily="34" charset="0"/>
              </a:rPr>
              <a:t>3</a:t>
            </a:r>
          </a:p>
        </p:txBody>
      </p:sp>
      <p:sp>
        <p:nvSpPr>
          <p:cNvPr id="12" name="Rectangle 11">
            <a:extLst>
              <a:ext uri="{FF2B5EF4-FFF2-40B4-BE49-F238E27FC236}">
                <a16:creationId xmlns:a16="http://schemas.microsoft.com/office/drawing/2014/main" id="{459DD906-6B77-0922-57FC-4615150241DD}"/>
              </a:ext>
            </a:extLst>
          </p:cNvPr>
          <p:cNvSpPr/>
          <p:nvPr/>
        </p:nvSpPr>
        <p:spPr>
          <a:xfrm>
            <a:off x="716279" y="4929693"/>
            <a:ext cx="3316877" cy="6499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Black" panose="020B0A04020102020204" pitchFamily="34" charset="0"/>
              </a:rPr>
              <a:t>Deep Learning</a:t>
            </a:r>
          </a:p>
        </p:txBody>
      </p:sp>
      <p:sp>
        <p:nvSpPr>
          <p:cNvPr id="13" name="Rectangle 12">
            <a:extLst>
              <a:ext uri="{FF2B5EF4-FFF2-40B4-BE49-F238E27FC236}">
                <a16:creationId xmlns:a16="http://schemas.microsoft.com/office/drawing/2014/main" id="{EEE9C7B1-D2AD-54B8-D44B-26BC5209EE2B}"/>
              </a:ext>
            </a:extLst>
          </p:cNvPr>
          <p:cNvSpPr/>
          <p:nvPr/>
        </p:nvSpPr>
        <p:spPr>
          <a:xfrm>
            <a:off x="4466578" y="4929693"/>
            <a:ext cx="3316876" cy="6499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Black" panose="020B0A04020102020204" pitchFamily="34" charset="0"/>
              </a:rPr>
              <a:t>Systems Thinking</a:t>
            </a:r>
          </a:p>
        </p:txBody>
      </p:sp>
      <p:sp>
        <p:nvSpPr>
          <p:cNvPr id="14" name="Rectangle 13">
            <a:extLst>
              <a:ext uri="{FF2B5EF4-FFF2-40B4-BE49-F238E27FC236}">
                <a16:creationId xmlns:a16="http://schemas.microsoft.com/office/drawing/2014/main" id="{E252AC68-BA7F-D1DD-5F5D-DBD3F2B725F3}"/>
              </a:ext>
            </a:extLst>
          </p:cNvPr>
          <p:cNvSpPr/>
          <p:nvPr/>
        </p:nvSpPr>
        <p:spPr>
          <a:xfrm>
            <a:off x="8091188" y="4929693"/>
            <a:ext cx="3316876" cy="6499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Black" panose="020B0A04020102020204" pitchFamily="34" charset="0"/>
              </a:rPr>
              <a:t>Strategic Focus</a:t>
            </a:r>
          </a:p>
        </p:txBody>
      </p:sp>
    </p:spTree>
    <p:custDataLst>
      <p:tags r:id="rId1"/>
    </p:custDataLst>
    <p:extLst>
      <p:ext uri="{BB962C8B-B14F-4D97-AF65-F5344CB8AC3E}">
        <p14:creationId xmlns:p14="http://schemas.microsoft.com/office/powerpoint/2010/main" val="548500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19B063-A4FD-1CEA-7938-DA32384F3D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867470-4E64-5832-C763-99171B500F7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3" r="63"/>
          <a:stretch/>
        </p:blipFill>
        <p:spPr>
          <a:xfrm>
            <a:off x="6859589" y="794049"/>
            <a:ext cx="4960721" cy="4966988"/>
          </a:xfrm>
          <a:prstGeom prst="rect">
            <a:avLst/>
          </a:prstGeom>
        </p:spPr>
      </p:pic>
      <p:sp>
        <p:nvSpPr>
          <p:cNvPr id="2" name="Title 1">
            <a:extLst>
              <a:ext uri="{FF2B5EF4-FFF2-40B4-BE49-F238E27FC236}">
                <a16:creationId xmlns:a16="http://schemas.microsoft.com/office/drawing/2014/main" id="{D490590A-0AB9-CC59-2E8C-4C7FECBFC2C4}"/>
              </a:ext>
            </a:extLst>
          </p:cNvPr>
          <p:cNvSpPr>
            <a:spLocks noGrp="1"/>
          </p:cNvSpPr>
          <p:nvPr>
            <p:ph type="title" idx="4294967295"/>
          </p:nvPr>
        </p:nvSpPr>
        <p:spPr>
          <a:xfrm>
            <a:off x="836613" y="685799"/>
            <a:ext cx="6365875" cy="1069975"/>
          </a:xfrm>
          <a:prstGeom prst="rect">
            <a:avLst/>
          </a:prstGeom>
        </p:spPr>
        <p:txBody>
          <a:bodyPr/>
          <a:lstStyle/>
          <a:p>
            <a:r>
              <a:rPr lang="en-US" sz="4000"/>
              <a:t>I’d love your feedback!</a:t>
            </a:r>
          </a:p>
        </p:txBody>
      </p:sp>
      <p:sp>
        <p:nvSpPr>
          <p:cNvPr id="3" name="Content Placeholder 2">
            <a:extLst>
              <a:ext uri="{FF2B5EF4-FFF2-40B4-BE49-F238E27FC236}">
                <a16:creationId xmlns:a16="http://schemas.microsoft.com/office/drawing/2014/main" id="{24125A16-49D0-D89E-969C-4C043FAC0AA9}"/>
              </a:ext>
            </a:extLst>
          </p:cNvPr>
          <p:cNvSpPr>
            <a:spLocks noGrp="1"/>
          </p:cNvSpPr>
          <p:nvPr>
            <p:ph type="body" sz="half" idx="4294967295"/>
          </p:nvPr>
        </p:nvSpPr>
        <p:spPr>
          <a:xfrm>
            <a:off x="836612" y="2622619"/>
            <a:ext cx="6141131" cy="2767013"/>
          </a:xfrm>
          <a:prstGeom prst="rect">
            <a:avLst/>
          </a:prstGeom>
        </p:spPr>
        <p:txBody>
          <a:bodyPr>
            <a:normAutofit/>
          </a:bodyPr>
          <a:lstStyle/>
          <a:p>
            <a:pPr marL="0" indent="0">
              <a:buNone/>
            </a:pPr>
            <a:r>
              <a:rPr lang="en-US" sz="2800" b="1" dirty="0">
                <a:latin typeface="Arial Black" panose="020B0A04020102020204" pitchFamily="34" charset="0"/>
              </a:rPr>
              <a:t>David Koempel</a:t>
            </a:r>
          </a:p>
          <a:p>
            <a:pPr marL="0" indent="0">
              <a:buNone/>
            </a:pPr>
            <a:r>
              <a:rPr lang="en-US" sz="2600" dirty="0">
                <a:solidFill>
                  <a:schemeClr val="tx2"/>
                </a:solidFill>
              </a:rPr>
              <a:t>Senior Board Development Consultant</a:t>
            </a:r>
          </a:p>
          <a:p>
            <a:pPr marL="0" indent="0">
              <a:buNone/>
            </a:pPr>
            <a:r>
              <a:rPr lang="en-US" sz="2200" b="0" dirty="0">
                <a:solidFill>
                  <a:schemeClr val="tx2"/>
                </a:solidFill>
              </a:rPr>
              <a:t>Board Development Services</a:t>
            </a:r>
          </a:p>
        </p:txBody>
      </p:sp>
      <p:sp>
        <p:nvSpPr>
          <p:cNvPr id="4" name="Content Placeholder 3">
            <a:extLst>
              <a:ext uri="{FF2B5EF4-FFF2-40B4-BE49-F238E27FC236}">
                <a16:creationId xmlns:a16="http://schemas.microsoft.com/office/drawing/2014/main" id="{56D071BF-F3BF-165C-9AA2-7AEE3A6EA145}"/>
              </a:ext>
            </a:extLst>
          </p:cNvPr>
          <p:cNvSpPr>
            <a:spLocks noGrp="1"/>
          </p:cNvSpPr>
          <p:nvPr>
            <p:ph idx="4294967295"/>
          </p:nvPr>
        </p:nvSpPr>
        <p:spPr>
          <a:xfrm>
            <a:off x="836613" y="4535557"/>
            <a:ext cx="4495800" cy="854075"/>
          </a:xfrm>
          <a:prstGeom prst="rect">
            <a:avLst/>
          </a:prstGeom>
        </p:spPr>
        <p:txBody>
          <a:bodyPr>
            <a:normAutofit fontScale="92500" lnSpcReduction="10000"/>
          </a:bodyPr>
          <a:lstStyle/>
          <a:p>
            <a:pPr marL="0" indent="0">
              <a:buNone/>
            </a:pPr>
            <a:r>
              <a:rPr lang="en-US" dirty="0"/>
              <a:t>david.koempel@tasb.org</a:t>
            </a:r>
          </a:p>
          <a:p>
            <a:pPr marL="0" indent="0">
              <a:buNone/>
            </a:pPr>
            <a:r>
              <a:rPr lang="en-US" dirty="0">
                <a:highlight>
                  <a:srgbClr val="FFFF00"/>
                </a:highlight>
              </a:rPr>
              <a:t>956-223-7270</a:t>
            </a:r>
          </a:p>
        </p:txBody>
      </p:sp>
      <p:sp>
        <p:nvSpPr>
          <p:cNvPr id="6" name="TextBox 5">
            <a:extLst>
              <a:ext uri="{FF2B5EF4-FFF2-40B4-BE49-F238E27FC236}">
                <a16:creationId xmlns:a16="http://schemas.microsoft.com/office/drawing/2014/main" id="{DF209946-36C1-9AD0-5850-6DBAFC694240}"/>
              </a:ext>
            </a:extLst>
          </p:cNvPr>
          <p:cNvSpPr txBox="1"/>
          <p:nvPr/>
        </p:nvSpPr>
        <p:spPr>
          <a:xfrm>
            <a:off x="836613" y="1552644"/>
            <a:ext cx="5181600" cy="707886"/>
          </a:xfrm>
          <a:prstGeom prst="rect">
            <a:avLst/>
          </a:prstGeom>
          <a:noFill/>
        </p:spPr>
        <p:txBody>
          <a:bodyPr wrap="square" rtlCol="0">
            <a:spAutoFit/>
          </a:bodyPr>
          <a:lstStyle/>
          <a:p>
            <a:r>
              <a:rPr lang="en-US" sz="2000" i="1"/>
              <a:t>Please take a moment to complete the session evaluation form.</a:t>
            </a:r>
          </a:p>
        </p:txBody>
      </p:sp>
    </p:spTree>
    <p:custDataLst>
      <p:tags r:id="rId1"/>
    </p:custDataLst>
    <p:extLst>
      <p:ext uri="{BB962C8B-B14F-4D97-AF65-F5344CB8AC3E}">
        <p14:creationId xmlns:p14="http://schemas.microsoft.com/office/powerpoint/2010/main" val="3491455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C2D805-7C41-E5DD-CDEF-101F30B6516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CAE18BE-93B8-3530-76D6-3D32C06F0A27}"/>
              </a:ext>
            </a:extLst>
          </p:cNvPr>
          <p:cNvSpPr/>
          <p:nvPr/>
        </p:nvSpPr>
        <p:spPr>
          <a:xfrm>
            <a:off x="-101600" y="386080"/>
            <a:ext cx="12466320" cy="1397164"/>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9D43D-BABE-8B81-220F-1EE72C738EA5}"/>
              </a:ext>
            </a:extLst>
          </p:cNvPr>
          <p:cNvSpPr>
            <a:spLocks noGrp="1"/>
          </p:cNvSpPr>
          <p:nvPr>
            <p:ph type="ctrTitle"/>
          </p:nvPr>
        </p:nvSpPr>
        <p:spPr>
          <a:xfrm>
            <a:off x="517846" y="835659"/>
            <a:ext cx="10526074" cy="2423491"/>
          </a:xfrm>
        </p:spPr>
        <p:txBody>
          <a:bodyPr>
            <a:normAutofit/>
          </a:bodyPr>
          <a:lstStyle/>
          <a:p>
            <a:r>
              <a:rPr lang="en-US" sz="5400">
                <a:latin typeface="Arial Black" panose="020B0A04020102020204" pitchFamily="34" charset="0"/>
              </a:rPr>
              <a:t>Accountability Unlocked</a:t>
            </a:r>
            <a:endParaRPr lang="en-US" sz="8800">
              <a:latin typeface="Arial Black" panose="020B0A04020102020204" pitchFamily="34" charset="0"/>
            </a:endParaRPr>
          </a:p>
        </p:txBody>
      </p:sp>
      <p:sp>
        <p:nvSpPr>
          <p:cNvPr id="3" name="Subtitle 2">
            <a:extLst>
              <a:ext uri="{FF2B5EF4-FFF2-40B4-BE49-F238E27FC236}">
                <a16:creationId xmlns:a16="http://schemas.microsoft.com/office/drawing/2014/main" id="{727A0D0D-D917-35B7-06A0-1AC2B7BAD1EA}"/>
              </a:ext>
            </a:extLst>
          </p:cNvPr>
          <p:cNvSpPr>
            <a:spLocks noGrp="1"/>
          </p:cNvSpPr>
          <p:nvPr>
            <p:ph type="subTitle" idx="1"/>
          </p:nvPr>
        </p:nvSpPr>
        <p:spPr>
          <a:xfrm>
            <a:off x="517846" y="3259150"/>
            <a:ext cx="10241594" cy="2048763"/>
          </a:xfrm>
        </p:spPr>
        <p:txBody>
          <a:bodyPr>
            <a:normAutofit/>
          </a:bodyPr>
          <a:lstStyle/>
          <a:p>
            <a:r>
              <a:rPr lang="en-US" sz="3200"/>
              <a:t>What Board Members Need to Know About Ds and Fs</a:t>
            </a:r>
          </a:p>
        </p:txBody>
      </p:sp>
      <p:sp>
        <p:nvSpPr>
          <p:cNvPr id="4" name="Text Placeholder 3">
            <a:extLst>
              <a:ext uri="{FF2B5EF4-FFF2-40B4-BE49-F238E27FC236}">
                <a16:creationId xmlns:a16="http://schemas.microsoft.com/office/drawing/2014/main" id="{5ED27D7F-5262-ABA7-3245-97BA679CE8C0}"/>
              </a:ext>
            </a:extLst>
          </p:cNvPr>
          <p:cNvSpPr>
            <a:spLocks noGrp="1"/>
          </p:cNvSpPr>
          <p:nvPr>
            <p:ph type="body" idx="4294967295"/>
          </p:nvPr>
        </p:nvSpPr>
        <p:spPr>
          <a:xfrm>
            <a:off x="517846" y="4567581"/>
            <a:ext cx="11674154" cy="850900"/>
          </a:xfrm>
          <a:prstGeom prst="rect">
            <a:avLst/>
          </a:prstGeom>
        </p:spPr>
        <p:txBody>
          <a:bodyPr/>
          <a:lstStyle/>
          <a:p>
            <a:pPr marL="0" indent="0">
              <a:spcBef>
                <a:spcPts val="0"/>
              </a:spcBef>
              <a:buNone/>
            </a:pPr>
            <a:r>
              <a:rPr lang="en-US" sz="3200" b="1">
                <a:latin typeface="Arial Black" panose="020B0A04020102020204" pitchFamily="34" charset="0"/>
              </a:rPr>
              <a:t>David Koempel</a:t>
            </a:r>
          </a:p>
          <a:p>
            <a:pPr marL="0" indent="0">
              <a:spcBef>
                <a:spcPts val="0"/>
              </a:spcBef>
              <a:buNone/>
            </a:pPr>
            <a:r>
              <a:rPr lang="en-US"/>
              <a:t>Senior Board Development Consultant | Board Development Services</a:t>
            </a:r>
          </a:p>
        </p:txBody>
      </p:sp>
      <p:sp>
        <p:nvSpPr>
          <p:cNvPr id="6" name="TextBox 5">
            <a:extLst>
              <a:ext uri="{FF2B5EF4-FFF2-40B4-BE49-F238E27FC236}">
                <a16:creationId xmlns:a16="http://schemas.microsoft.com/office/drawing/2014/main" id="{50828B69-1CD9-F3EE-99C6-C182CEF0C60B}"/>
              </a:ext>
            </a:extLst>
          </p:cNvPr>
          <p:cNvSpPr txBox="1"/>
          <p:nvPr/>
        </p:nvSpPr>
        <p:spPr>
          <a:xfrm>
            <a:off x="0" y="459805"/>
            <a:ext cx="12192000" cy="1323439"/>
          </a:xfrm>
          <a:prstGeom prst="rect">
            <a:avLst/>
          </a:prstGeom>
          <a:noFill/>
        </p:spPr>
        <p:txBody>
          <a:bodyPr wrap="square">
            <a:spAutoFit/>
          </a:bodyPr>
          <a:lstStyle/>
          <a:p>
            <a:pPr algn="ctr"/>
            <a:r>
              <a:rPr lang="en-US" sz="8000">
                <a:latin typeface="Arial Black" panose="020B0A04020102020204" pitchFamily="34" charset="0"/>
              </a:rPr>
              <a:t>Thank You!</a:t>
            </a:r>
            <a:endParaRPr lang="en-US" sz="8000"/>
          </a:p>
        </p:txBody>
      </p:sp>
    </p:spTree>
    <p:custDataLst>
      <p:tags r:id="rId1"/>
    </p:custDataLst>
    <p:extLst>
      <p:ext uri="{BB962C8B-B14F-4D97-AF65-F5344CB8AC3E}">
        <p14:creationId xmlns:p14="http://schemas.microsoft.com/office/powerpoint/2010/main" val="128107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47DF1-2CAA-A6DA-58F1-05E3585C182D}"/>
              </a:ext>
            </a:extLst>
          </p:cNvPr>
          <p:cNvSpPr>
            <a:spLocks noGrp="1"/>
          </p:cNvSpPr>
          <p:nvPr>
            <p:ph type="title" idx="4294967295"/>
          </p:nvPr>
        </p:nvSpPr>
        <p:spPr>
          <a:xfrm>
            <a:off x="4372560" y="3222056"/>
            <a:ext cx="3365500" cy="958850"/>
          </a:xfrm>
          <a:prstGeom prst="rect">
            <a:avLst/>
          </a:prstGeom>
        </p:spPr>
        <p:txBody>
          <a:bodyPr/>
          <a:lstStyle/>
          <a:p>
            <a:pPr algn="ctr"/>
            <a:r>
              <a:rPr lang="en-US" sz="3200"/>
              <a:t>Governance Mindset</a:t>
            </a:r>
          </a:p>
        </p:txBody>
      </p:sp>
      <p:sp>
        <p:nvSpPr>
          <p:cNvPr id="6" name="Freeform 8">
            <a:extLst>
              <a:ext uri="{FF2B5EF4-FFF2-40B4-BE49-F238E27FC236}">
                <a16:creationId xmlns:a16="http://schemas.microsoft.com/office/drawing/2014/main" id="{CC5DAB1C-B14A-E9F5-7EB5-4C76E3835A04}"/>
              </a:ext>
            </a:extLst>
          </p:cNvPr>
          <p:cNvSpPr>
            <a:spLocks/>
          </p:cNvSpPr>
          <p:nvPr/>
        </p:nvSpPr>
        <p:spPr bwMode="auto">
          <a:xfrm>
            <a:off x="3445461" y="958281"/>
            <a:ext cx="2474912" cy="2474912"/>
          </a:xfrm>
          <a:custGeom>
            <a:avLst/>
            <a:gdLst/>
            <a:ahLst/>
            <a:cxnLst>
              <a:cxn ang="0">
                <a:pos x="664" y="0"/>
              </a:cxn>
              <a:cxn ang="0">
                <a:pos x="664" y="367"/>
              </a:cxn>
              <a:cxn ang="0">
                <a:pos x="366" y="664"/>
              </a:cxn>
              <a:cxn ang="0">
                <a:pos x="0" y="664"/>
              </a:cxn>
              <a:cxn ang="0">
                <a:pos x="0" y="0"/>
              </a:cxn>
              <a:cxn ang="0">
                <a:pos x="664" y="0"/>
              </a:cxn>
            </a:cxnLst>
            <a:rect l="0" t="0" r="r" b="b"/>
            <a:pathLst>
              <a:path w="664" h="664">
                <a:moveTo>
                  <a:pt x="664" y="0"/>
                </a:moveTo>
                <a:cubicBezTo>
                  <a:pt x="664" y="367"/>
                  <a:pt x="664" y="367"/>
                  <a:pt x="664" y="367"/>
                </a:cubicBezTo>
                <a:cubicBezTo>
                  <a:pt x="507" y="383"/>
                  <a:pt x="383" y="508"/>
                  <a:pt x="366" y="664"/>
                </a:cubicBezTo>
                <a:cubicBezTo>
                  <a:pt x="0" y="664"/>
                  <a:pt x="0" y="664"/>
                  <a:pt x="0" y="664"/>
                </a:cubicBezTo>
                <a:cubicBezTo>
                  <a:pt x="0" y="0"/>
                  <a:pt x="0" y="0"/>
                  <a:pt x="0" y="0"/>
                </a:cubicBezTo>
                <a:lnTo>
                  <a:pt x="664" y="0"/>
                </a:lnTo>
                <a:close/>
              </a:path>
            </a:pathLst>
          </a:custGeom>
          <a:solidFill>
            <a:schemeClr val="tx2"/>
          </a:solidFill>
          <a:ln w="9525" cap="flat" cmpd="sng" algn="ctr">
            <a:solidFill>
              <a:schemeClr val="tx1"/>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9" name="Freeform 9">
            <a:extLst>
              <a:ext uri="{FF2B5EF4-FFF2-40B4-BE49-F238E27FC236}">
                <a16:creationId xmlns:a16="http://schemas.microsoft.com/office/drawing/2014/main" id="{6BF2CAC7-14E6-507A-F382-0A91C8968089}"/>
              </a:ext>
            </a:extLst>
          </p:cNvPr>
          <p:cNvSpPr>
            <a:spLocks/>
          </p:cNvSpPr>
          <p:nvPr/>
        </p:nvSpPr>
        <p:spPr bwMode="auto">
          <a:xfrm>
            <a:off x="3445461" y="3701481"/>
            <a:ext cx="2474912" cy="2476500"/>
          </a:xfrm>
          <a:custGeom>
            <a:avLst/>
            <a:gdLst/>
            <a:ahLst/>
            <a:cxnLst>
              <a:cxn ang="0">
                <a:pos x="664" y="297"/>
              </a:cxn>
              <a:cxn ang="0">
                <a:pos x="664" y="664"/>
              </a:cxn>
              <a:cxn ang="0">
                <a:pos x="0" y="664"/>
              </a:cxn>
              <a:cxn ang="0">
                <a:pos x="0" y="0"/>
              </a:cxn>
              <a:cxn ang="0">
                <a:pos x="366" y="0"/>
              </a:cxn>
              <a:cxn ang="0">
                <a:pos x="664" y="297"/>
              </a:cxn>
            </a:cxnLst>
            <a:rect l="0" t="0" r="r" b="b"/>
            <a:pathLst>
              <a:path w="664" h="664">
                <a:moveTo>
                  <a:pt x="664" y="297"/>
                </a:moveTo>
                <a:cubicBezTo>
                  <a:pt x="664" y="664"/>
                  <a:pt x="664" y="664"/>
                  <a:pt x="664" y="664"/>
                </a:cubicBezTo>
                <a:cubicBezTo>
                  <a:pt x="0" y="664"/>
                  <a:pt x="0" y="664"/>
                  <a:pt x="0" y="664"/>
                </a:cubicBezTo>
                <a:cubicBezTo>
                  <a:pt x="0" y="0"/>
                  <a:pt x="0" y="0"/>
                  <a:pt x="0" y="0"/>
                </a:cubicBezTo>
                <a:cubicBezTo>
                  <a:pt x="366" y="0"/>
                  <a:pt x="366" y="0"/>
                  <a:pt x="366" y="0"/>
                </a:cubicBezTo>
                <a:cubicBezTo>
                  <a:pt x="383" y="156"/>
                  <a:pt x="508" y="281"/>
                  <a:pt x="664" y="297"/>
                </a:cubicBezTo>
                <a:close/>
              </a:path>
            </a:pathLst>
          </a:custGeom>
          <a:solidFill>
            <a:srgbClr val="092D5B"/>
          </a:solidFill>
          <a:ln w="9525" cap="flat" cmpd="sng" algn="ctr">
            <a:solidFill>
              <a:schemeClr val="bg1"/>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12" name="Freeform 7">
            <a:extLst>
              <a:ext uri="{FF2B5EF4-FFF2-40B4-BE49-F238E27FC236}">
                <a16:creationId xmlns:a16="http://schemas.microsoft.com/office/drawing/2014/main" id="{FFFA0ABD-BDEC-6774-2AFD-8B4E7DBEFC95}"/>
              </a:ext>
            </a:extLst>
          </p:cNvPr>
          <p:cNvSpPr>
            <a:spLocks/>
          </p:cNvSpPr>
          <p:nvPr/>
        </p:nvSpPr>
        <p:spPr bwMode="auto">
          <a:xfrm>
            <a:off x="6190248" y="958281"/>
            <a:ext cx="2474913" cy="2474912"/>
          </a:xfrm>
          <a:custGeom>
            <a:avLst/>
            <a:gdLst/>
            <a:ahLst/>
            <a:cxnLst>
              <a:cxn ang="0">
                <a:pos x="664" y="0"/>
              </a:cxn>
              <a:cxn ang="0">
                <a:pos x="664" y="664"/>
              </a:cxn>
              <a:cxn ang="0">
                <a:pos x="298" y="664"/>
              </a:cxn>
              <a:cxn ang="0">
                <a:pos x="0" y="367"/>
              </a:cxn>
              <a:cxn ang="0">
                <a:pos x="0" y="0"/>
              </a:cxn>
              <a:cxn ang="0">
                <a:pos x="664" y="0"/>
              </a:cxn>
            </a:cxnLst>
            <a:rect l="0" t="0" r="r" b="b"/>
            <a:pathLst>
              <a:path w="664" h="664">
                <a:moveTo>
                  <a:pt x="664" y="0"/>
                </a:moveTo>
                <a:cubicBezTo>
                  <a:pt x="664" y="664"/>
                  <a:pt x="664" y="664"/>
                  <a:pt x="664" y="664"/>
                </a:cubicBezTo>
                <a:cubicBezTo>
                  <a:pt x="298" y="664"/>
                  <a:pt x="298" y="664"/>
                  <a:pt x="298" y="664"/>
                </a:cubicBezTo>
                <a:cubicBezTo>
                  <a:pt x="281" y="508"/>
                  <a:pt x="157" y="383"/>
                  <a:pt x="0" y="367"/>
                </a:cubicBezTo>
                <a:cubicBezTo>
                  <a:pt x="0" y="0"/>
                  <a:pt x="0" y="0"/>
                  <a:pt x="0" y="0"/>
                </a:cubicBezTo>
                <a:lnTo>
                  <a:pt x="664" y="0"/>
                </a:lnTo>
                <a:close/>
              </a:path>
            </a:pathLst>
          </a:custGeom>
          <a:solidFill>
            <a:schemeClr val="tx2">
              <a:lumMod val="75000"/>
            </a:schemeClr>
          </a:solidFill>
          <a:ln w="9525" cap="flat" cmpd="sng" algn="ctr">
            <a:solidFill>
              <a:schemeClr val="tx1"/>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15" name="Freeform 6">
            <a:extLst>
              <a:ext uri="{FF2B5EF4-FFF2-40B4-BE49-F238E27FC236}">
                <a16:creationId xmlns:a16="http://schemas.microsoft.com/office/drawing/2014/main" id="{218C362D-8793-8BAF-0404-414E2574BB53}"/>
              </a:ext>
            </a:extLst>
          </p:cNvPr>
          <p:cNvSpPr>
            <a:spLocks/>
          </p:cNvSpPr>
          <p:nvPr/>
        </p:nvSpPr>
        <p:spPr bwMode="auto">
          <a:xfrm>
            <a:off x="6190248" y="3701481"/>
            <a:ext cx="2474913" cy="2476500"/>
          </a:xfrm>
          <a:custGeom>
            <a:avLst/>
            <a:gdLst/>
            <a:ahLst/>
            <a:cxnLst>
              <a:cxn ang="0">
                <a:pos x="664" y="0"/>
              </a:cxn>
              <a:cxn ang="0">
                <a:pos x="664" y="664"/>
              </a:cxn>
              <a:cxn ang="0">
                <a:pos x="0" y="664"/>
              </a:cxn>
              <a:cxn ang="0">
                <a:pos x="0" y="297"/>
              </a:cxn>
              <a:cxn ang="0">
                <a:pos x="298" y="0"/>
              </a:cxn>
              <a:cxn ang="0">
                <a:pos x="664" y="0"/>
              </a:cxn>
            </a:cxnLst>
            <a:rect l="0" t="0" r="r" b="b"/>
            <a:pathLst>
              <a:path w="664" h="664">
                <a:moveTo>
                  <a:pt x="664" y="0"/>
                </a:moveTo>
                <a:cubicBezTo>
                  <a:pt x="664" y="664"/>
                  <a:pt x="664" y="664"/>
                  <a:pt x="664" y="664"/>
                </a:cubicBezTo>
                <a:cubicBezTo>
                  <a:pt x="0" y="664"/>
                  <a:pt x="0" y="664"/>
                  <a:pt x="0" y="664"/>
                </a:cubicBezTo>
                <a:cubicBezTo>
                  <a:pt x="0" y="297"/>
                  <a:pt x="0" y="297"/>
                  <a:pt x="0" y="297"/>
                </a:cubicBezTo>
                <a:cubicBezTo>
                  <a:pt x="157" y="281"/>
                  <a:pt x="281" y="156"/>
                  <a:pt x="298" y="0"/>
                </a:cubicBezTo>
                <a:lnTo>
                  <a:pt x="664" y="0"/>
                </a:lnTo>
                <a:close/>
              </a:path>
            </a:pathLst>
          </a:custGeom>
          <a:solidFill>
            <a:schemeClr val="accent3">
              <a:lumMod val="60000"/>
              <a:lumOff val="40000"/>
            </a:schemeClr>
          </a:solidFill>
          <a:ln w="9525" cap="flat" cmpd="sng" algn="ctr">
            <a:solidFill>
              <a:schemeClr val="bg1"/>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17" name="Oval 27">
            <a:extLst>
              <a:ext uri="{FF2B5EF4-FFF2-40B4-BE49-F238E27FC236}">
                <a16:creationId xmlns:a16="http://schemas.microsoft.com/office/drawing/2014/main" id="{31B7FA5A-7CEA-C836-8C8D-1829A9BEF953}"/>
              </a:ext>
            </a:extLst>
          </p:cNvPr>
          <p:cNvSpPr>
            <a:spLocks noChangeArrowheads="1"/>
          </p:cNvSpPr>
          <p:nvPr/>
        </p:nvSpPr>
        <p:spPr bwMode="auto">
          <a:xfrm>
            <a:off x="3540470" y="4802934"/>
            <a:ext cx="2284894" cy="954107"/>
          </a:xfrm>
          <a:prstGeom prst="rect">
            <a:avLst/>
          </a:prstGeom>
          <a:noFill/>
          <a:effectLst/>
        </p:spPr>
        <p:txBody>
          <a:bodyPr wrap="square" anchor="ctr">
            <a:spAutoFit/>
          </a:bodyPr>
          <a:lstStyle/>
          <a:p>
            <a:pPr algn="ctr" eaLnBrk="1" fontAlgn="auto" hangingPunct="1">
              <a:spcBef>
                <a:spcPts val="0"/>
              </a:spcBef>
              <a:spcAft>
                <a:spcPts val="0"/>
              </a:spcAft>
              <a:defRPr/>
            </a:pPr>
            <a:r>
              <a:rPr lang="en-US" sz="2800">
                <a:solidFill>
                  <a:schemeClr val="bg1"/>
                </a:solidFill>
                <a:latin typeface="+mj-lt"/>
                <a:cs typeface="Arial"/>
              </a:rPr>
              <a:t>Deep Learning</a:t>
            </a:r>
          </a:p>
        </p:txBody>
      </p:sp>
      <p:sp>
        <p:nvSpPr>
          <p:cNvPr id="18" name="Oval 27">
            <a:extLst>
              <a:ext uri="{FF2B5EF4-FFF2-40B4-BE49-F238E27FC236}">
                <a16:creationId xmlns:a16="http://schemas.microsoft.com/office/drawing/2014/main" id="{00C4383E-2D4C-2CAF-592E-8AF4DCB9C7F3}"/>
              </a:ext>
            </a:extLst>
          </p:cNvPr>
          <p:cNvSpPr>
            <a:spLocks noChangeArrowheads="1"/>
          </p:cNvSpPr>
          <p:nvPr/>
        </p:nvSpPr>
        <p:spPr bwMode="auto">
          <a:xfrm>
            <a:off x="3445461" y="1442916"/>
            <a:ext cx="2474912" cy="954107"/>
          </a:xfrm>
          <a:prstGeom prst="rect">
            <a:avLst/>
          </a:prstGeom>
          <a:noFill/>
          <a:effectLst/>
        </p:spPr>
        <p:txBody>
          <a:bodyPr wrap="square" anchor="ctr">
            <a:spAutoFit/>
          </a:bodyPr>
          <a:lstStyle/>
          <a:p>
            <a:pPr algn="ctr" eaLnBrk="1" fontAlgn="auto" hangingPunct="1">
              <a:spcBef>
                <a:spcPts val="0"/>
              </a:spcBef>
              <a:spcAft>
                <a:spcPts val="0"/>
              </a:spcAft>
              <a:defRPr/>
            </a:pPr>
            <a:r>
              <a:rPr lang="en-US" sz="2800">
                <a:solidFill>
                  <a:srgbClr val="FFFFFF"/>
                </a:solidFill>
                <a:latin typeface="+mj-lt"/>
                <a:cs typeface="Arial"/>
              </a:rPr>
              <a:t>Systems Thinking</a:t>
            </a:r>
          </a:p>
        </p:txBody>
      </p:sp>
      <p:sp>
        <p:nvSpPr>
          <p:cNvPr id="19" name="Oval 27">
            <a:extLst>
              <a:ext uri="{FF2B5EF4-FFF2-40B4-BE49-F238E27FC236}">
                <a16:creationId xmlns:a16="http://schemas.microsoft.com/office/drawing/2014/main" id="{CF346202-D53F-18E3-8510-CAB31803B378}"/>
              </a:ext>
            </a:extLst>
          </p:cNvPr>
          <p:cNvSpPr>
            <a:spLocks noChangeArrowheads="1"/>
          </p:cNvSpPr>
          <p:nvPr/>
        </p:nvSpPr>
        <p:spPr bwMode="auto">
          <a:xfrm>
            <a:off x="6190248" y="4802934"/>
            <a:ext cx="2474913" cy="954107"/>
          </a:xfrm>
          <a:prstGeom prst="rect">
            <a:avLst/>
          </a:prstGeom>
          <a:noFill/>
          <a:effectLst/>
        </p:spPr>
        <p:txBody>
          <a:bodyPr wrap="square" anchor="ctr">
            <a:spAutoFit/>
          </a:bodyPr>
          <a:lstStyle/>
          <a:p>
            <a:pPr algn="ctr" eaLnBrk="1" fontAlgn="auto" hangingPunct="1">
              <a:spcBef>
                <a:spcPts val="0"/>
              </a:spcBef>
              <a:spcAft>
                <a:spcPts val="0"/>
              </a:spcAft>
              <a:defRPr/>
            </a:pPr>
            <a:r>
              <a:rPr lang="en-US" sz="2800">
                <a:latin typeface="+mj-lt"/>
                <a:cs typeface="Arial"/>
              </a:rPr>
              <a:t>Managing Manner</a:t>
            </a:r>
          </a:p>
        </p:txBody>
      </p:sp>
      <p:sp>
        <p:nvSpPr>
          <p:cNvPr id="20" name="Oval 27">
            <a:extLst>
              <a:ext uri="{FF2B5EF4-FFF2-40B4-BE49-F238E27FC236}">
                <a16:creationId xmlns:a16="http://schemas.microsoft.com/office/drawing/2014/main" id="{AE08F332-738F-F00B-12F1-2297314D5ACD}"/>
              </a:ext>
            </a:extLst>
          </p:cNvPr>
          <p:cNvSpPr>
            <a:spLocks noChangeArrowheads="1"/>
          </p:cNvSpPr>
          <p:nvPr/>
        </p:nvSpPr>
        <p:spPr bwMode="auto">
          <a:xfrm>
            <a:off x="6190248" y="1442916"/>
            <a:ext cx="2474913" cy="954107"/>
          </a:xfrm>
          <a:prstGeom prst="rect">
            <a:avLst/>
          </a:prstGeom>
          <a:noFill/>
          <a:effectLst/>
        </p:spPr>
        <p:txBody>
          <a:bodyPr wrap="square" anchor="ctr">
            <a:spAutoFit/>
          </a:bodyPr>
          <a:lstStyle/>
          <a:p>
            <a:pPr algn="ctr" eaLnBrk="1" fontAlgn="auto" hangingPunct="1">
              <a:spcBef>
                <a:spcPts val="0"/>
              </a:spcBef>
              <a:spcAft>
                <a:spcPts val="0"/>
              </a:spcAft>
              <a:defRPr/>
            </a:pPr>
            <a:r>
              <a:rPr lang="en-US" sz="2800">
                <a:solidFill>
                  <a:srgbClr val="FFFFFF"/>
                </a:solidFill>
                <a:latin typeface="+mj-lt"/>
                <a:cs typeface="Arial"/>
              </a:rPr>
              <a:t>Strategic Focus</a:t>
            </a:r>
          </a:p>
        </p:txBody>
      </p:sp>
      <p:sp>
        <p:nvSpPr>
          <p:cNvPr id="2" name="TextBox 1">
            <a:extLst>
              <a:ext uri="{FF2B5EF4-FFF2-40B4-BE49-F238E27FC236}">
                <a16:creationId xmlns:a16="http://schemas.microsoft.com/office/drawing/2014/main" id="{FE756F2D-EB16-0107-2930-8922E6D5351F}"/>
              </a:ext>
            </a:extLst>
          </p:cNvPr>
          <p:cNvSpPr txBox="1"/>
          <p:nvPr/>
        </p:nvSpPr>
        <p:spPr>
          <a:xfrm>
            <a:off x="8940828" y="5951988"/>
            <a:ext cx="3100657" cy="338554"/>
          </a:xfrm>
          <a:prstGeom prst="rect">
            <a:avLst/>
          </a:prstGeom>
          <a:noFill/>
        </p:spPr>
        <p:txBody>
          <a:bodyPr wrap="none" rtlCol="0">
            <a:spAutoFit/>
          </a:bodyPr>
          <a:lstStyle/>
          <a:p>
            <a:r>
              <a:rPr lang="en-US" sz="1600"/>
              <a:t>Source: </a:t>
            </a:r>
            <a:r>
              <a:rPr lang="en-US" sz="1600" i="1"/>
              <a:t>The Governance Core 2.</a:t>
            </a:r>
            <a:r>
              <a:rPr lang="en-US" sz="1600"/>
              <a:t>0</a:t>
            </a:r>
          </a:p>
        </p:txBody>
      </p:sp>
      <p:sp>
        <p:nvSpPr>
          <p:cNvPr id="5" name="TextBox 4">
            <a:extLst>
              <a:ext uri="{FF2B5EF4-FFF2-40B4-BE49-F238E27FC236}">
                <a16:creationId xmlns:a16="http://schemas.microsoft.com/office/drawing/2014/main" id="{AC73DEAA-7568-DE65-450D-61F9264C58E8}"/>
              </a:ext>
            </a:extLst>
          </p:cNvPr>
          <p:cNvSpPr txBox="1"/>
          <p:nvPr/>
        </p:nvSpPr>
        <p:spPr>
          <a:xfrm>
            <a:off x="389417" y="3953872"/>
            <a:ext cx="2966827" cy="1280351"/>
          </a:xfrm>
          <a:prstGeom prst="rect">
            <a:avLst/>
          </a:prstGeom>
          <a:noFill/>
        </p:spPr>
        <p:txBody>
          <a:bodyPr wrap="square">
            <a:spAutoFit/>
          </a:bodyPr>
          <a:lstStyle/>
          <a:p>
            <a:pPr>
              <a:lnSpc>
                <a:spcPct val="110000"/>
              </a:lnSpc>
            </a:pPr>
            <a:r>
              <a:rPr lang="en-US" sz="2400"/>
              <a:t>do their homework and commit to continuous learning.</a:t>
            </a:r>
          </a:p>
        </p:txBody>
      </p:sp>
      <p:sp>
        <p:nvSpPr>
          <p:cNvPr id="7" name="TextBox 6">
            <a:extLst>
              <a:ext uri="{FF2B5EF4-FFF2-40B4-BE49-F238E27FC236}">
                <a16:creationId xmlns:a16="http://schemas.microsoft.com/office/drawing/2014/main" id="{65846279-40DE-3D43-4CE1-927E35A755AB}"/>
              </a:ext>
            </a:extLst>
          </p:cNvPr>
          <p:cNvSpPr txBox="1"/>
          <p:nvPr/>
        </p:nvSpPr>
        <p:spPr>
          <a:xfrm>
            <a:off x="294407" y="1283296"/>
            <a:ext cx="3156845" cy="1686616"/>
          </a:xfrm>
          <a:prstGeom prst="rect">
            <a:avLst/>
          </a:prstGeom>
          <a:noFill/>
        </p:spPr>
        <p:txBody>
          <a:bodyPr wrap="square">
            <a:spAutoFit/>
          </a:bodyPr>
          <a:lstStyle/>
          <a:p>
            <a:pPr>
              <a:lnSpc>
                <a:spcPct val="110000"/>
              </a:lnSpc>
            </a:pPr>
            <a:r>
              <a:rPr lang="en-US" sz="2400"/>
              <a:t>understand how every issue relates to the moral imperative (Your Why).</a:t>
            </a:r>
          </a:p>
        </p:txBody>
      </p:sp>
      <p:sp>
        <p:nvSpPr>
          <p:cNvPr id="8" name="TextBox 7">
            <a:extLst>
              <a:ext uri="{FF2B5EF4-FFF2-40B4-BE49-F238E27FC236}">
                <a16:creationId xmlns:a16="http://schemas.microsoft.com/office/drawing/2014/main" id="{7BD0C8E4-86C7-4C0E-51FF-7F679989D4D3}"/>
              </a:ext>
            </a:extLst>
          </p:cNvPr>
          <p:cNvSpPr txBox="1"/>
          <p:nvPr/>
        </p:nvSpPr>
        <p:spPr>
          <a:xfrm>
            <a:off x="8849387" y="1149296"/>
            <a:ext cx="3192098" cy="2092881"/>
          </a:xfrm>
          <a:prstGeom prst="rect">
            <a:avLst/>
          </a:prstGeom>
          <a:noFill/>
        </p:spPr>
        <p:txBody>
          <a:bodyPr wrap="square">
            <a:spAutoFit/>
          </a:bodyPr>
          <a:lstStyle/>
          <a:p>
            <a:pPr>
              <a:lnSpc>
                <a:spcPct val="110000"/>
              </a:lnSpc>
            </a:pPr>
            <a:r>
              <a:rPr lang="en-US" sz="2400"/>
              <a:t>rely on accurate, timely data to set goals, monitor progress, and ensure system accountability.</a:t>
            </a:r>
          </a:p>
        </p:txBody>
      </p:sp>
      <p:sp>
        <p:nvSpPr>
          <p:cNvPr id="3" name="TextBox 2">
            <a:extLst>
              <a:ext uri="{FF2B5EF4-FFF2-40B4-BE49-F238E27FC236}">
                <a16:creationId xmlns:a16="http://schemas.microsoft.com/office/drawing/2014/main" id="{1329F8BB-2F36-29F9-7200-218C28122B59}"/>
              </a:ext>
            </a:extLst>
          </p:cNvPr>
          <p:cNvSpPr txBox="1"/>
          <p:nvPr/>
        </p:nvSpPr>
        <p:spPr>
          <a:xfrm>
            <a:off x="389418" y="386013"/>
            <a:ext cx="8551410" cy="584775"/>
          </a:xfrm>
          <a:prstGeom prst="rect">
            <a:avLst/>
          </a:prstGeom>
          <a:noFill/>
        </p:spPr>
        <p:txBody>
          <a:bodyPr wrap="square" rtlCol="0">
            <a:spAutoFit/>
          </a:bodyPr>
          <a:lstStyle/>
          <a:p>
            <a:r>
              <a:rPr lang="en-US" sz="3200">
                <a:latin typeface="Arial Black" panose="020B0A04020102020204" pitchFamily="34" charset="0"/>
              </a:rPr>
              <a:t>Effective Trustees and Boards…</a:t>
            </a:r>
          </a:p>
        </p:txBody>
      </p:sp>
    </p:spTree>
    <p:custDataLst>
      <p:tags r:id="rId1"/>
    </p:custDataLst>
    <p:extLst>
      <p:ext uri="{BB962C8B-B14F-4D97-AF65-F5344CB8AC3E}">
        <p14:creationId xmlns:p14="http://schemas.microsoft.com/office/powerpoint/2010/main" val="26397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4587942-8CA5-A2D7-1FCD-B7613715FB61}"/>
            </a:ext>
          </a:extLst>
        </p:cNvPr>
        <p:cNvGrpSpPr/>
        <p:nvPr/>
      </p:nvGrpSpPr>
      <p:grpSpPr>
        <a:xfrm>
          <a:off x="0" y="0"/>
          <a:ext cx="0" cy="0"/>
          <a:chOff x="0" y="0"/>
          <a:chExt cx="0" cy="0"/>
        </a:xfrm>
      </p:grpSpPr>
      <p:sp>
        <p:nvSpPr>
          <p:cNvPr id="135" name="Google Shape;135;p5">
            <a:extLst>
              <a:ext uri="{FF2B5EF4-FFF2-40B4-BE49-F238E27FC236}">
                <a16:creationId xmlns:a16="http://schemas.microsoft.com/office/drawing/2014/main" id="{9AFFD3DE-A82D-7649-94DE-4ED8B4CB586D}"/>
              </a:ext>
            </a:extLst>
          </p:cNvPr>
          <p:cNvSpPr txBox="1">
            <a:spLocks noGrp="1"/>
          </p:cNvSpPr>
          <p:nvPr>
            <p:ph type="title" idx="4294967295"/>
          </p:nvPr>
        </p:nvSpPr>
        <p:spPr>
          <a:xfrm>
            <a:off x="1108938" y="2144976"/>
            <a:ext cx="9974121" cy="2313622"/>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Clr>
                <a:srgbClr val="7030A0"/>
              </a:buClr>
              <a:buSzPts val="4800"/>
              <a:buFont typeface="Verdana"/>
              <a:buNone/>
            </a:pPr>
            <a:r>
              <a:rPr lang="en-US" sz="4800" b="0">
                <a:solidFill>
                  <a:schemeClr val="bg1"/>
                </a:solidFill>
              </a:rPr>
              <a:t>What do you want your district’s education system to </a:t>
            </a:r>
            <a:r>
              <a:rPr lang="en-US" sz="4800">
                <a:solidFill>
                  <a:schemeClr val="accent2"/>
                </a:solidFill>
                <a:latin typeface="Arial Black" panose="020B0A04020102020204" pitchFamily="34" charset="0"/>
              </a:rPr>
              <a:t>produce</a:t>
            </a:r>
            <a:r>
              <a:rPr lang="en-US" sz="4800">
                <a:solidFill>
                  <a:schemeClr val="bg1"/>
                </a:solidFill>
              </a:rPr>
              <a:t>? </a:t>
            </a:r>
            <a:endParaRPr>
              <a:solidFill>
                <a:schemeClr val="bg1"/>
              </a:solidFill>
            </a:endParaRPr>
          </a:p>
        </p:txBody>
      </p:sp>
      <p:sp>
        <p:nvSpPr>
          <p:cNvPr id="2" name="TextBox 1">
            <a:extLst>
              <a:ext uri="{FF2B5EF4-FFF2-40B4-BE49-F238E27FC236}">
                <a16:creationId xmlns:a16="http://schemas.microsoft.com/office/drawing/2014/main" id="{FFC28A21-AACB-B0D7-B2FE-AD26798211B3}"/>
              </a:ext>
            </a:extLst>
          </p:cNvPr>
          <p:cNvSpPr txBox="1"/>
          <p:nvPr/>
        </p:nvSpPr>
        <p:spPr>
          <a:xfrm>
            <a:off x="657234" y="4458598"/>
            <a:ext cx="10877530" cy="461665"/>
          </a:xfrm>
          <a:prstGeom prst="rect">
            <a:avLst/>
          </a:prstGeom>
          <a:noFill/>
        </p:spPr>
        <p:txBody>
          <a:bodyPr wrap="none" rtlCol="0">
            <a:spAutoFit/>
          </a:bodyPr>
          <a:lstStyle/>
          <a:p>
            <a:r>
              <a:rPr lang="en-US" sz="2400">
                <a:solidFill>
                  <a:schemeClr val="bg1"/>
                </a:solidFill>
              </a:rPr>
              <a:t>Graduates </a:t>
            </a:r>
            <a:r>
              <a:rPr lang="en-US">
                <a:solidFill>
                  <a:schemeClr val="bg1"/>
                </a:solidFill>
              </a:rPr>
              <a:t>●</a:t>
            </a:r>
            <a:r>
              <a:rPr lang="en-US" sz="2400">
                <a:solidFill>
                  <a:schemeClr val="bg1"/>
                </a:solidFill>
              </a:rPr>
              <a:t> Ready for College, Workforce, or the Military </a:t>
            </a:r>
            <a:r>
              <a:rPr lang="en-US">
                <a:solidFill>
                  <a:schemeClr val="bg1"/>
                </a:solidFill>
              </a:rPr>
              <a:t>●</a:t>
            </a:r>
            <a:r>
              <a:rPr lang="en-US" sz="2400">
                <a:solidFill>
                  <a:schemeClr val="bg1"/>
                </a:solidFill>
              </a:rPr>
              <a:t> Success in Society</a:t>
            </a:r>
          </a:p>
        </p:txBody>
      </p:sp>
    </p:spTree>
    <p:custDataLst>
      <p:tags r:id="rId1"/>
    </p:custDataLst>
    <p:extLst>
      <p:ext uri="{BB962C8B-B14F-4D97-AF65-F5344CB8AC3E}">
        <p14:creationId xmlns:p14="http://schemas.microsoft.com/office/powerpoint/2010/main" val="2537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207A462-CA9B-AB84-EE59-8D4AC10B0C0A}"/>
            </a:ext>
          </a:extLst>
        </p:cNvPr>
        <p:cNvGrpSpPr/>
        <p:nvPr/>
      </p:nvGrpSpPr>
      <p:grpSpPr>
        <a:xfrm>
          <a:off x="0" y="0"/>
          <a:ext cx="0" cy="0"/>
          <a:chOff x="0" y="0"/>
          <a:chExt cx="0" cy="0"/>
        </a:xfrm>
      </p:grpSpPr>
      <p:sp>
        <p:nvSpPr>
          <p:cNvPr id="135" name="Google Shape;135;p5">
            <a:extLst>
              <a:ext uri="{FF2B5EF4-FFF2-40B4-BE49-F238E27FC236}">
                <a16:creationId xmlns:a16="http://schemas.microsoft.com/office/drawing/2014/main" id="{A82425C3-3DA0-2EFB-6A85-B0180031556B}"/>
              </a:ext>
            </a:extLst>
          </p:cNvPr>
          <p:cNvSpPr txBox="1">
            <a:spLocks noGrp="1"/>
          </p:cNvSpPr>
          <p:nvPr>
            <p:ph type="title" idx="4294967295"/>
          </p:nvPr>
        </p:nvSpPr>
        <p:spPr>
          <a:xfrm>
            <a:off x="1339850" y="1637030"/>
            <a:ext cx="9785350" cy="3583940"/>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Clr>
                <a:srgbClr val="7030A0"/>
              </a:buClr>
              <a:buSzPts val="4800"/>
              <a:buFont typeface="Verdana"/>
              <a:buNone/>
            </a:pPr>
            <a:r>
              <a:rPr lang="en-US" sz="4800" b="0">
                <a:solidFill>
                  <a:schemeClr val="accent2"/>
                </a:solidFill>
                <a:latin typeface="Arial Black" panose="020B0A04020102020204" pitchFamily="34" charset="0"/>
              </a:rPr>
              <a:t>How do you know </a:t>
            </a:r>
            <a:r>
              <a:rPr lang="en-US" sz="4800" b="0">
                <a:solidFill>
                  <a:schemeClr val="bg1"/>
                </a:solidFill>
              </a:rPr>
              <a:t>that your system is producing engaged graduates who are ready for college, career, and/or the military? </a:t>
            </a:r>
            <a:endParaRPr b="0">
              <a:solidFill>
                <a:schemeClr val="bg1"/>
              </a:solidFill>
            </a:endParaRPr>
          </a:p>
        </p:txBody>
      </p:sp>
    </p:spTree>
    <p:custDataLst>
      <p:tags r:id="rId1"/>
    </p:custDataLst>
    <p:extLst>
      <p:ext uri="{BB962C8B-B14F-4D97-AF65-F5344CB8AC3E}">
        <p14:creationId xmlns:p14="http://schemas.microsoft.com/office/powerpoint/2010/main" val="147267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bb46e28b82_0_1283"/>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400"/>
              <a:buFont typeface="Verdana"/>
              <a:buNone/>
            </a:pPr>
            <a:r>
              <a:rPr lang="en-US" sz="5400">
                <a:latin typeface="Arial Black" panose="020B0A04020102020204" pitchFamily="34" charset="0"/>
              </a:rPr>
              <a:t>The A-F Domains</a:t>
            </a:r>
            <a:endParaRPr>
              <a:latin typeface="Arial Black" panose="020B0A04020102020204" pitchFamily="34" charset="0"/>
            </a:endParaRPr>
          </a:p>
        </p:txBody>
      </p:sp>
      <p:sp>
        <p:nvSpPr>
          <p:cNvPr id="2" name="Subtitle 1">
            <a:extLst>
              <a:ext uri="{FF2B5EF4-FFF2-40B4-BE49-F238E27FC236}">
                <a16:creationId xmlns:a16="http://schemas.microsoft.com/office/drawing/2014/main" id="{F6524553-39EA-E3A8-8177-1567B43B166A}"/>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80385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7" name="Title 6">
            <a:extLst>
              <a:ext uri="{FF2B5EF4-FFF2-40B4-BE49-F238E27FC236}">
                <a16:creationId xmlns:a16="http://schemas.microsoft.com/office/drawing/2014/main" id="{FE464466-6FF3-B7B3-5E0E-496F259A0C0F}"/>
              </a:ext>
            </a:extLst>
          </p:cNvPr>
          <p:cNvSpPr>
            <a:spLocks noGrp="1"/>
          </p:cNvSpPr>
          <p:nvPr>
            <p:ph type="title"/>
          </p:nvPr>
        </p:nvSpPr>
        <p:spPr/>
        <p:txBody>
          <a:bodyPr/>
          <a:lstStyle/>
          <a:p>
            <a:r>
              <a:rPr lang="en-US"/>
              <a:t>Purpose of A-F Accountability</a:t>
            </a:r>
          </a:p>
        </p:txBody>
      </p:sp>
      <p:sp>
        <p:nvSpPr>
          <p:cNvPr id="213" name="Google Shape;213;g3bb46e28b82_0_981"/>
          <p:cNvSpPr txBox="1">
            <a:spLocks noGrp="1"/>
          </p:cNvSpPr>
          <p:nvPr>
            <p:ph idx="1"/>
          </p:nvPr>
        </p:nvSpPr>
        <p:spPr>
          <a:xfrm>
            <a:off x="517846" y="1503364"/>
            <a:ext cx="8482967" cy="4057178"/>
          </a:xfrm>
          <a:prstGeom prst="rect">
            <a:avLst/>
          </a:prstGeom>
          <a:noFill/>
          <a:ln>
            <a:noFill/>
          </a:ln>
        </p:spPr>
        <p:txBody>
          <a:bodyPr spcFirstLastPara="1" wrap="square" lIns="91425" tIns="45700" rIns="91425" bIns="45700" anchor="t" anchorCtr="0">
            <a:noAutofit/>
          </a:bodyPr>
          <a:lstStyle/>
          <a:p>
            <a:pPr marL="407988" lvl="1" indent="-293688" algn="l" rtl="0">
              <a:lnSpc>
                <a:spcPct val="110000"/>
              </a:lnSpc>
              <a:spcBef>
                <a:spcPts val="500"/>
              </a:spcBef>
              <a:spcAft>
                <a:spcPts val="0"/>
              </a:spcAft>
              <a:buSzPts val="1800"/>
              <a:buFont typeface="Arial"/>
              <a:buChar char="•"/>
            </a:pPr>
            <a:r>
              <a:rPr lang="en-US" b="1">
                <a:latin typeface="Courier New"/>
                <a:ea typeface="Courier New"/>
                <a:cs typeface="Courier New"/>
                <a:sym typeface="Courier New"/>
              </a:rPr>
              <a:t>t</a:t>
            </a:r>
            <a:r>
              <a:rPr lang="en-US" b="1" i="0" u="none" strike="noStrike">
                <a:latin typeface="Courier New"/>
                <a:ea typeface="Courier New"/>
                <a:cs typeface="Courier New"/>
                <a:sym typeface="Courier New"/>
              </a:rPr>
              <a:t>o continuously improve student performance</a:t>
            </a:r>
            <a:r>
              <a:rPr lang="en-US" b="0" i="0">
                <a:latin typeface="Courier New"/>
                <a:ea typeface="Courier New"/>
                <a:cs typeface="Courier New"/>
                <a:sym typeface="Courier New"/>
              </a:rPr>
              <a:t>​</a:t>
            </a:r>
            <a:endParaRPr b="0" i="0">
              <a:latin typeface="Arial"/>
              <a:ea typeface="Arial"/>
              <a:cs typeface="Arial"/>
              <a:sym typeface="Arial"/>
            </a:endParaRPr>
          </a:p>
          <a:p>
            <a:pPr marL="407988" lvl="1" indent="-293688" algn="l" rtl="0">
              <a:lnSpc>
                <a:spcPct val="110000"/>
              </a:lnSpc>
              <a:spcBef>
                <a:spcPts val="500"/>
              </a:spcBef>
              <a:spcAft>
                <a:spcPts val="0"/>
              </a:spcAft>
              <a:buSzPts val="1800"/>
              <a:buFont typeface="Arial"/>
              <a:buChar char="•"/>
            </a:pPr>
            <a:r>
              <a:rPr lang="en-US" b="1" i="0" u="none" strike="noStrike">
                <a:latin typeface="Courier New"/>
                <a:ea typeface="Courier New"/>
                <a:cs typeface="Courier New"/>
                <a:sym typeface="Courier New"/>
              </a:rPr>
              <a:t>eliminating achievement gaps</a:t>
            </a:r>
            <a:r>
              <a:rPr lang="en-US" b="0" i="0" u="none" strike="noStrike">
                <a:latin typeface="Courier New"/>
                <a:ea typeface="Courier New"/>
                <a:cs typeface="Courier New"/>
                <a:sym typeface="Courier New"/>
              </a:rPr>
              <a:t> based on race, ethnicity, and socioeconomic status </a:t>
            </a:r>
            <a:r>
              <a:rPr lang="en-US" b="0" i="0">
                <a:latin typeface="Courier New"/>
                <a:ea typeface="Courier New"/>
                <a:cs typeface="Courier New"/>
                <a:sym typeface="Courier New"/>
              </a:rPr>
              <a:t>​</a:t>
            </a:r>
            <a:endParaRPr b="0" i="0">
              <a:latin typeface="Arial"/>
              <a:ea typeface="Arial"/>
              <a:cs typeface="Arial"/>
              <a:sym typeface="Arial"/>
            </a:endParaRPr>
          </a:p>
          <a:p>
            <a:pPr marL="407988" lvl="1" indent="-293688" algn="l" rtl="0">
              <a:lnSpc>
                <a:spcPct val="110000"/>
              </a:lnSpc>
              <a:spcBef>
                <a:spcPts val="500"/>
              </a:spcBef>
              <a:spcAft>
                <a:spcPts val="0"/>
              </a:spcAft>
              <a:buSzPts val="1800"/>
              <a:buFont typeface="Arial"/>
              <a:buChar char="•"/>
            </a:pPr>
            <a:r>
              <a:rPr lang="en-US" b="0" i="0" u="none" strike="noStrike">
                <a:latin typeface="Courier New"/>
                <a:ea typeface="Courier New"/>
                <a:cs typeface="Courier New"/>
                <a:sym typeface="Courier New"/>
              </a:rPr>
              <a:t>to ensure this state is a national leader in </a:t>
            </a:r>
            <a:r>
              <a:rPr lang="en-US" b="1" i="0" u="none" strike="noStrike">
                <a:latin typeface="Courier New"/>
                <a:ea typeface="Courier New"/>
                <a:cs typeface="Courier New"/>
                <a:sym typeface="Courier New"/>
              </a:rPr>
              <a:t>preparing students for postsecondary success</a:t>
            </a:r>
            <a:r>
              <a:rPr lang="en-US" b="0" i="0" u="none" strike="noStrike">
                <a:latin typeface="Courier New"/>
                <a:ea typeface="Courier New"/>
                <a:cs typeface="Courier New"/>
                <a:sym typeface="Courier New"/>
              </a:rPr>
              <a:t>.</a:t>
            </a:r>
            <a:endParaRPr b="0" i="0">
              <a:latin typeface="Arial"/>
              <a:ea typeface="Arial"/>
              <a:cs typeface="Arial"/>
              <a:sym typeface="Arial"/>
            </a:endParaRPr>
          </a:p>
        </p:txBody>
      </p:sp>
      <p:grpSp>
        <p:nvGrpSpPr>
          <p:cNvPr id="5" name="Group 4">
            <a:extLst>
              <a:ext uri="{FF2B5EF4-FFF2-40B4-BE49-F238E27FC236}">
                <a16:creationId xmlns:a16="http://schemas.microsoft.com/office/drawing/2014/main" id="{B531DF60-5216-1E1D-4255-A3BC6CEA593C}"/>
              </a:ext>
            </a:extLst>
          </p:cNvPr>
          <p:cNvGrpSpPr/>
          <p:nvPr/>
        </p:nvGrpSpPr>
        <p:grpSpPr>
          <a:xfrm>
            <a:off x="9272023" y="404585"/>
            <a:ext cx="2402131" cy="5349763"/>
            <a:chOff x="8531126" y="1089025"/>
            <a:chExt cx="2402131" cy="5349763"/>
          </a:xfrm>
        </p:grpSpPr>
        <p:grpSp>
          <p:nvGrpSpPr>
            <p:cNvPr id="4" name="Group 3">
              <a:extLst>
                <a:ext uri="{FF2B5EF4-FFF2-40B4-BE49-F238E27FC236}">
                  <a16:creationId xmlns:a16="http://schemas.microsoft.com/office/drawing/2014/main" id="{6FF642EA-DD5C-5ACE-49A6-10BF50471FD6}"/>
                </a:ext>
              </a:extLst>
            </p:cNvPr>
            <p:cNvGrpSpPr/>
            <p:nvPr/>
          </p:nvGrpSpPr>
          <p:grpSpPr>
            <a:xfrm>
              <a:off x="8531126" y="1089025"/>
              <a:ext cx="2402131" cy="1649250"/>
              <a:chOff x="8531126" y="1089025"/>
              <a:chExt cx="2402131" cy="1649250"/>
            </a:xfrm>
          </p:grpSpPr>
          <p:sp>
            <p:nvSpPr>
              <p:cNvPr id="215" name="Google Shape;215;g3bb46e28b82_0_981"/>
              <p:cNvSpPr/>
              <p:nvPr/>
            </p:nvSpPr>
            <p:spPr>
              <a:xfrm>
                <a:off x="8531126" y="1089025"/>
                <a:ext cx="2402131" cy="1649250"/>
              </a:xfrm>
              <a:prstGeom prst="roundRect">
                <a:avLst>
                  <a:gd name="adj" fmla="val 10335"/>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g3bb46e28b82_0_981"/>
              <p:cNvSpPr txBox="1"/>
              <p:nvPr/>
            </p:nvSpPr>
            <p:spPr>
              <a:xfrm>
                <a:off x="8686464" y="1176416"/>
                <a:ext cx="2076268" cy="5847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D6CB9"/>
                  </a:buClr>
                  <a:buSzPts val="1600"/>
                  <a:buFont typeface="Calibri"/>
                  <a:buNone/>
                </a:pPr>
                <a:r>
                  <a:rPr lang="en-US" sz="1600" b="0" i="0" u="none" strike="noStrike" cap="none">
                    <a:solidFill>
                      <a:srgbClr val="0D6CB9"/>
                    </a:solidFill>
                    <a:ea typeface="Calibri"/>
                    <a:cs typeface="Calibri"/>
                    <a:sym typeface="Calibri"/>
                  </a:rPr>
                  <a:t>Improve Student Performance</a:t>
                </a:r>
                <a:endParaRPr/>
              </a:p>
            </p:txBody>
          </p:sp>
          <p:pic>
            <p:nvPicPr>
              <p:cNvPr id="221" name="Google Shape;221;g3bb46e28b82_0_981" descr="Bar graph with upward trend with solid fill"/>
              <p:cNvPicPr preferRelativeResize="0"/>
              <p:nvPr/>
            </p:nvPicPr>
            <p:blipFill rotWithShape="1">
              <a:blip r:embed="rId4">
                <a:alphaModFix/>
              </a:blip>
              <a:srcRect/>
              <a:stretch/>
            </p:blipFill>
            <p:spPr>
              <a:xfrm>
                <a:off x="9216890" y="1748779"/>
                <a:ext cx="879730" cy="879730"/>
              </a:xfrm>
              <a:prstGeom prst="rect">
                <a:avLst/>
              </a:prstGeom>
              <a:noFill/>
              <a:ln>
                <a:noFill/>
              </a:ln>
            </p:spPr>
          </p:pic>
        </p:grpSp>
        <p:grpSp>
          <p:nvGrpSpPr>
            <p:cNvPr id="2" name="Group 1">
              <a:extLst>
                <a:ext uri="{FF2B5EF4-FFF2-40B4-BE49-F238E27FC236}">
                  <a16:creationId xmlns:a16="http://schemas.microsoft.com/office/drawing/2014/main" id="{45077EB7-D8AF-2FBA-D37C-B7D07B73AA11}"/>
                </a:ext>
              </a:extLst>
            </p:cNvPr>
            <p:cNvGrpSpPr/>
            <p:nvPr/>
          </p:nvGrpSpPr>
          <p:grpSpPr>
            <a:xfrm>
              <a:off x="8531126" y="4705783"/>
              <a:ext cx="2402131" cy="1733005"/>
              <a:chOff x="8531126" y="4705783"/>
              <a:chExt cx="2402131" cy="1733005"/>
            </a:xfrm>
          </p:grpSpPr>
          <p:sp>
            <p:nvSpPr>
              <p:cNvPr id="219" name="Google Shape;219;g3bb46e28b82_0_981"/>
              <p:cNvSpPr/>
              <p:nvPr/>
            </p:nvSpPr>
            <p:spPr>
              <a:xfrm>
                <a:off x="8531126" y="4705783"/>
                <a:ext cx="2402131" cy="1649250"/>
              </a:xfrm>
              <a:prstGeom prst="roundRect">
                <a:avLst>
                  <a:gd name="adj" fmla="val 10335"/>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0" name="Google Shape;220;g3bb46e28b82_0_981"/>
              <p:cNvSpPr txBox="1"/>
              <p:nvPr/>
            </p:nvSpPr>
            <p:spPr>
              <a:xfrm>
                <a:off x="8604820" y="4809503"/>
                <a:ext cx="224679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D6CB9"/>
                  </a:buClr>
                  <a:buSzPts val="1600"/>
                  <a:buFont typeface="Calibri"/>
                  <a:buNone/>
                </a:pPr>
                <a:r>
                  <a:rPr lang="en-US" sz="1600" b="0" i="0" u="none" strike="noStrike" cap="none">
                    <a:solidFill>
                      <a:srgbClr val="0D6CB9"/>
                    </a:solidFill>
                    <a:ea typeface="Calibri"/>
                    <a:cs typeface="Calibri"/>
                    <a:sym typeface="Calibri"/>
                  </a:rPr>
                  <a:t>Prepare Students for Postsecondary Success</a:t>
                </a:r>
                <a:endParaRPr/>
              </a:p>
            </p:txBody>
          </p:sp>
          <p:pic>
            <p:nvPicPr>
              <p:cNvPr id="222" name="Google Shape;222;g3bb46e28b82_0_981" descr="Graduation cap with solid fill"/>
              <p:cNvPicPr preferRelativeResize="0"/>
              <p:nvPr/>
            </p:nvPicPr>
            <p:blipFill rotWithShape="1">
              <a:blip r:embed="rId5">
                <a:alphaModFix/>
              </a:blip>
              <a:srcRect/>
              <a:stretch/>
            </p:blipFill>
            <p:spPr>
              <a:xfrm>
                <a:off x="9228257" y="5358992"/>
                <a:ext cx="1079796" cy="1079796"/>
              </a:xfrm>
              <a:prstGeom prst="rect">
                <a:avLst/>
              </a:prstGeom>
              <a:noFill/>
              <a:ln>
                <a:noFill/>
              </a:ln>
            </p:spPr>
          </p:pic>
        </p:grpSp>
        <p:grpSp>
          <p:nvGrpSpPr>
            <p:cNvPr id="3" name="Group 2">
              <a:extLst>
                <a:ext uri="{FF2B5EF4-FFF2-40B4-BE49-F238E27FC236}">
                  <a16:creationId xmlns:a16="http://schemas.microsoft.com/office/drawing/2014/main" id="{28349F9D-C37C-7F4A-F42F-97C4D0036BBF}"/>
                </a:ext>
              </a:extLst>
            </p:cNvPr>
            <p:cNvGrpSpPr/>
            <p:nvPr/>
          </p:nvGrpSpPr>
          <p:grpSpPr>
            <a:xfrm>
              <a:off x="8531126" y="2897404"/>
              <a:ext cx="2402131" cy="1649250"/>
              <a:chOff x="8531126" y="2830776"/>
              <a:chExt cx="2402131" cy="1649250"/>
            </a:xfrm>
          </p:grpSpPr>
          <p:sp>
            <p:nvSpPr>
              <p:cNvPr id="217" name="Google Shape;217;g3bb46e28b82_0_981"/>
              <p:cNvSpPr/>
              <p:nvPr/>
            </p:nvSpPr>
            <p:spPr>
              <a:xfrm>
                <a:off x="8531126" y="2830776"/>
                <a:ext cx="2402131" cy="1649250"/>
              </a:xfrm>
              <a:prstGeom prst="roundRect">
                <a:avLst>
                  <a:gd name="adj" fmla="val 10335"/>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8" name="Google Shape;218;g3bb46e28b82_0_981"/>
              <p:cNvSpPr txBox="1"/>
              <p:nvPr/>
            </p:nvSpPr>
            <p:spPr>
              <a:xfrm>
                <a:off x="8720564" y="2918167"/>
                <a:ext cx="2008093" cy="5847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D6CB9"/>
                  </a:buClr>
                  <a:buSzPts val="1600"/>
                  <a:buFont typeface="Calibri"/>
                  <a:buNone/>
                </a:pPr>
                <a:r>
                  <a:rPr lang="en-US" sz="1600" b="0" i="0" u="none" strike="noStrike" cap="none">
                    <a:solidFill>
                      <a:srgbClr val="0D6CB9"/>
                    </a:solidFill>
                    <a:ea typeface="Calibri"/>
                    <a:cs typeface="Calibri"/>
                    <a:sym typeface="Calibri"/>
                  </a:rPr>
                  <a:t>Eliminate Achievement Gaps</a:t>
                </a:r>
                <a:endParaRPr/>
              </a:p>
            </p:txBody>
          </p:sp>
          <p:pic>
            <p:nvPicPr>
              <p:cNvPr id="223" name="Google Shape;223;g3bb46e28b82_0_981" descr="A blue circle with arrows in it&#10;&#10;Description automatically generated with low confidence"/>
              <p:cNvPicPr preferRelativeResize="0"/>
              <p:nvPr/>
            </p:nvPicPr>
            <p:blipFill rotWithShape="1">
              <a:blip r:embed="rId6">
                <a:alphaModFix/>
              </a:blip>
              <a:srcRect/>
              <a:stretch/>
            </p:blipFill>
            <p:spPr>
              <a:xfrm>
                <a:off x="9055015" y="3595449"/>
                <a:ext cx="1317882" cy="759586"/>
              </a:xfrm>
              <a:prstGeom prst="rect">
                <a:avLst/>
              </a:prstGeom>
              <a:noFill/>
              <a:ln>
                <a:noFill/>
              </a:ln>
            </p:spPr>
          </p:pic>
        </p:grpSp>
      </p:grpSp>
      <p:sp>
        <p:nvSpPr>
          <p:cNvPr id="8" name="TextBox 7">
            <a:extLst>
              <a:ext uri="{FF2B5EF4-FFF2-40B4-BE49-F238E27FC236}">
                <a16:creationId xmlns:a16="http://schemas.microsoft.com/office/drawing/2014/main" id="{FDDEF085-1509-2744-E7DB-ECAB8D9DBA3D}"/>
              </a:ext>
            </a:extLst>
          </p:cNvPr>
          <p:cNvSpPr txBox="1"/>
          <p:nvPr/>
        </p:nvSpPr>
        <p:spPr>
          <a:xfrm>
            <a:off x="4599042" y="4041224"/>
            <a:ext cx="3876189" cy="400110"/>
          </a:xfrm>
          <a:prstGeom prst="rect">
            <a:avLst/>
          </a:prstGeom>
          <a:noFill/>
        </p:spPr>
        <p:txBody>
          <a:bodyPr wrap="none" rtlCol="0">
            <a:spAutoFit/>
          </a:bodyPr>
          <a:lstStyle/>
          <a:p>
            <a:r>
              <a:rPr lang="en-US" sz="2000"/>
              <a:t>Texas Education Code § 39.053(f)</a:t>
            </a:r>
          </a:p>
        </p:txBody>
      </p:sp>
    </p:spTree>
    <p:custDataLst>
      <p:tags r:id="rId1"/>
    </p:custDataLst>
    <p:extLst>
      <p:ext uri="{BB962C8B-B14F-4D97-AF65-F5344CB8AC3E}">
        <p14:creationId xmlns:p14="http://schemas.microsoft.com/office/powerpoint/2010/main" val="1292070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cIsdXF7y"/>
  <p:tag name="ARTICULATE_DESIGN_ID_OFFICE THEME" val="qYhrHJbx"/>
  <p:tag name="ARTICULATE_PROJECT_OPEN" val="0"/>
  <p:tag name="ARTICULATE_DESIGN_ID_1_CUSTOM DESIGN" val="i10mzkVb"/>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 name="BRIGHTSLIDE_SLIDE_COLLAPSED" val="TRU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 name="BRIGHTSLIDE_SLIDE_COLLAPSED" val="TRU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TASB 2026 Regional Workshops">
      <a:dk1>
        <a:srgbClr val="113058"/>
      </a:dk1>
      <a:lt1>
        <a:srgbClr val="FFFFFF"/>
      </a:lt1>
      <a:dk2>
        <a:srgbClr val="0176C0"/>
      </a:dk2>
      <a:lt2>
        <a:srgbClr val="FDFFFF"/>
      </a:lt2>
      <a:accent1>
        <a:srgbClr val="0176C0"/>
      </a:accent1>
      <a:accent2>
        <a:srgbClr val="F8DE04"/>
      </a:accent2>
      <a:accent3>
        <a:srgbClr val="53565A"/>
      </a:accent3>
      <a:accent4>
        <a:srgbClr val="D41F34"/>
      </a:accent4>
      <a:accent5>
        <a:srgbClr val="002D5D"/>
      </a:accent5>
      <a:accent6>
        <a:srgbClr val="FEFFFF"/>
      </a:accent6>
      <a:hlink>
        <a:srgbClr val="00C5D4"/>
      </a:hlink>
      <a:folHlink>
        <a:srgbClr val="00BB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A9F302E-ACFF-FC47-8708-B9EAEFA94CC7}" vid="{9172AA69-C0AE-5947-A9EE-DEBBBC054F78}"/>
    </a:ext>
  </a:extLst>
</a:theme>
</file>

<file path=ppt/theme/theme2.xml><?xml version="1.0" encoding="utf-8"?>
<a:theme xmlns:a="http://schemas.openxmlformats.org/drawingml/2006/main" name="1_Custom Design">
  <a:themeElements>
    <a:clrScheme name="TASB 2026 Regional Workshops">
      <a:dk1>
        <a:srgbClr val="113058"/>
      </a:dk1>
      <a:lt1>
        <a:srgbClr val="FFFFFF"/>
      </a:lt1>
      <a:dk2>
        <a:srgbClr val="0176C0"/>
      </a:dk2>
      <a:lt2>
        <a:srgbClr val="FDFFFF"/>
      </a:lt2>
      <a:accent1>
        <a:srgbClr val="0176C0"/>
      </a:accent1>
      <a:accent2>
        <a:srgbClr val="F8DE04"/>
      </a:accent2>
      <a:accent3>
        <a:srgbClr val="53565A"/>
      </a:accent3>
      <a:accent4>
        <a:srgbClr val="D41F34"/>
      </a:accent4>
      <a:accent5>
        <a:srgbClr val="002D5D"/>
      </a:accent5>
      <a:accent6>
        <a:srgbClr val="FEFFFF"/>
      </a:accent6>
      <a:hlink>
        <a:srgbClr val="00C5D4"/>
      </a:hlink>
      <a:folHlink>
        <a:srgbClr val="00BBC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TASB 2026 Regional Workshops">
      <a:dk1>
        <a:srgbClr val="113058"/>
      </a:dk1>
      <a:lt1>
        <a:srgbClr val="FFFFFF"/>
      </a:lt1>
      <a:dk2>
        <a:srgbClr val="0176C0"/>
      </a:dk2>
      <a:lt2>
        <a:srgbClr val="FDFFFF"/>
      </a:lt2>
      <a:accent1>
        <a:srgbClr val="0176C0"/>
      </a:accent1>
      <a:accent2>
        <a:srgbClr val="F8DE04"/>
      </a:accent2>
      <a:accent3>
        <a:srgbClr val="53565A"/>
      </a:accent3>
      <a:accent4>
        <a:srgbClr val="D41F34"/>
      </a:accent4>
      <a:accent5>
        <a:srgbClr val="002D5D"/>
      </a:accent5>
      <a:accent6>
        <a:srgbClr val="FEFFFF"/>
      </a:accent6>
      <a:hlink>
        <a:srgbClr val="00C5D4"/>
      </a:hlink>
      <a:folHlink>
        <a:srgbClr val="00BB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7e01a5-dc57-4b1a-aa8a-884465edd338" xsi:nil="true"/>
    <lcf76f155ced4ddcb4097134ff3c332f xmlns="736b4ca5-ca20-4ba5-a51c-ed4cc233583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31FC8C7E41FB4D808B2517934A2715" ma:contentTypeVersion="10" ma:contentTypeDescription="Create a new document." ma:contentTypeScope="" ma:versionID="2ca5c47a0b701377942ae61237bff038">
  <xsd:schema xmlns:xsd="http://www.w3.org/2001/XMLSchema" xmlns:xs="http://www.w3.org/2001/XMLSchema" xmlns:p="http://schemas.microsoft.com/office/2006/metadata/properties" xmlns:ns2="736b4ca5-ca20-4ba5-a51c-ed4cc233583a" xmlns:ns3="357e01a5-dc57-4b1a-aa8a-884465edd338" targetNamespace="http://schemas.microsoft.com/office/2006/metadata/properties" ma:root="true" ma:fieldsID="aa0f8c4b28cccfc4ee3f0112dbbfeb74" ns2:_="" ns3:_="">
    <xsd:import namespace="736b4ca5-ca20-4ba5-a51c-ed4cc233583a"/>
    <xsd:import namespace="357e01a5-dc57-4b1a-aa8a-884465edd3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b4ca5-ca20-4ba5-a51c-ed4cc2335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f7b7afd-8dd9-4052-8777-d98249c035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e01a5-dc57-4b1a-aa8a-884465edd33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cf9cd5-5d4f-4d4f-9b83-a9edcf8e8612}" ma:internalName="TaxCatchAll" ma:showField="CatchAllData" ma:web="357e01a5-dc57-4b1a-aa8a-884465edd3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9228E-A80C-4B47-AC4F-BA26D94CBCFB}">
  <ds:schemaRefs>
    <ds:schemaRef ds:uri="http://schemas.microsoft.com/sharepoint/v3/contenttype/forms"/>
  </ds:schemaRefs>
</ds:datastoreItem>
</file>

<file path=customXml/itemProps2.xml><?xml version="1.0" encoding="utf-8"?>
<ds:datastoreItem xmlns:ds="http://schemas.openxmlformats.org/officeDocument/2006/customXml" ds:itemID="{1C6FD162-3BC4-4D85-BB38-DD87326ADB64}">
  <ds:schemaRefs>
    <ds:schemaRef ds:uri="http://schemas.microsoft.com/office/2006/metadata/properties"/>
    <ds:schemaRef ds:uri="http://purl.org/dc/elements/1.1/"/>
    <ds:schemaRef ds:uri="http://purl.org/dc/dcmitype/"/>
    <ds:schemaRef ds:uri="357e01a5-dc57-4b1a-aa8a-884465edd338"/>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736b4ca5-ca20-4ba5-a51c-ed4cc233583a"/>
  </ds:schemaRefs>
</ds:datastoreItem>
</file>

<file path=customXml/itemProps3.xml><?xml version="1.0" encoding="utf-8"?>
<ds:datastoreItem xmlns:ds="http://schemas.openxmlformats.org/officeDocument/2006/customXml" ds:itemID="{18AE4DBB-E614-4992-982B-BA1CE66D2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b4ca5-ca20-4ba5-a51c-ed4cc233583a"/>
    <ds:schemaRef ds:uri="357e01a5-dc57-4b1a-aa8a-884465edd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5081</Words>
  <Application>Microsoft Office PowerPoint</Application>
  <PresentationFormat>Widescreen</PresentationFormat>
  <Paragraphs>590</Paragraphs>
  <Slides>43</Slides>
  <Notes>40</Notes>
  <HiddenSlides>3</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43</vt:i4>
      </vt:variant>
    </vt:vector>
  </HeadingPairs>
  <TitlesOfParts>
    <vt:vector size="58" baseType="lpstr">
      <vt:lpstr>Aptos</vt:lpstr>
      <vt:lpstr>Arial</vt:lpstr>
      <vt:lpstr>Arial Black</vt:lpstr>
      <vt:lpstr>Calibri</vt:lpstr>
      <vt:lpstr>Century Gothic</vt:lpstr>
      <vt:lpstr>Courier New</vt:lpstr>
      <vt:lpstr>Franklin Gothic Book</vt:lpstr>
      <vt:lpstr>Franklin Gothic Heavy</vt:lpstr>
      <vt:lpstr>Noto Sans Symbols</vt:lpstr>
      <vt:lpstr>Open Sans</vt:lpstr>
      <vt:lpstr>Open Sans SemiBold</vt:lpstr>
      <vt:lpstr>Verdana</vt:lpstr>
      <vt:lpstr>Office Theme</vt:lpstr>
      <vt:lpstr>1_Custom Design</vt:lpstr>
      <vt:lpstr>Custom Design</vt:lpstr>
      <vt:lpstr>PowerPoint Presentation</vt:lpstr>
      <vt:lpstr>Accountability Unlocked</vt:lpstr>
      <vt:lpstr>Our Time Together</vt:lpstr>
      <vt:lpstr>Applying a Governance Mindset to A–F</vt:lpstr>
      <vt:lpstr>Governance Mindset</vt:lpstr>
      <vt:lpstr>What do you want your district’s education system to produce? </vt:lpstr>
      <vt:lpstr>How do you know that your system is producing engaged graduates who are ready for college, career, and/or the military? </vt:lpstr>
      <vt:lpstr>The A-F Domains</vt:lpstr>
      <vt:lpstr>Purpose of A-F Accountability</vt:lpstr>
      <vt:lpstr>Key A-F Design Commitments</vt:lpstr>
      <vt:lpstr>The A–F system remains the same for 5 years.</vt:lpstr>
      <vt:lpstr>Preliminary 2028 A–F system Refresh Framework </vt:lpstr>
      <vt:lpstr>PowerPoint Presentation</vt:lpstr>
      <vt:lpstr>District Accountability Snapshot</vt:lpstr>
      <vt:lpstr>Structure of A–F System</vt:lpstr>
      <vt:lpstr>Domain 1: Student Achievement</vt:lpstr>
      <vt:lpstr>Domain 2: School Progress</vt:lpstr>
      <vt:lpstr>Domain 2: School Progress</vt:lpstr>
      <vt:lpstr>Domain 3: Closing the Gaps</vt:lpstr>
      <vt:lpstr>Domain 3: Closing the Gaps</vt:lpstr>
      <vt:lpstr>How are we ensuring that ALL students are receiving a high-quality education in our district?</vt:lpstr>
      <vt:lpstr>Calculating Overall A-F Ratings</vt:lpstr>
      <vt:lpstr>The 3Ds or 3Fs Rule</vt:lpstr>
      <vt:lpstr>Overall Rating: 3 Ds Rule</vt:lpstr>
      <vt:lpstr>Overall Rating: 3 Fs Rule</vt:lpstr>
      <vt:lpstr>Implications of A–F Ratings</vt:lpstr>
      <vt:lpstr>A-F Ratings and Implications</vt:lpstr>
      <vt:lpstr>Schools (and districts) face escalating state-level interventions for continued unacceptable performance.</vt:lpstr>
      <vt:lpstr>Escalating Campus and District Interventions</vt:lpstr>
      <vt:lpstr>Escalations for Consecutive Fs</vt:lpstr>
      <vt:lpstr>Unacceptable Performance Rating for Five Consecutive Years: Historical Interventions</vt:lpstr>
      <vt:lpstr>Unacceptable Performance Rating for Five Consecutive Years: Example 1</vt:lpstr>
      <vt:lpstr>Unacceptable Performance Rating for Five Consecutive Years: Example 2</vt:lpstr>
      <vt:lpstr>Escalations for Consecutive Ds</vt:lpstr>
      <vt:lpstr>Senate Bill 1365: Impact of Overall D Rating</vt:lpstr>
      <vt:lpstr>Impact of Overall D Ratings: Scenario 1</vt:lpstr>
      <vt:lpstr>Impact of Overall D Ratings: Scenario 2</vt:lpstr>
      <vt:lpstr>Exceptions to the Consecutive Year Count</vt:lpstr>
      <vt:lpstr>Governance Implications: What would you do?</vt:lpstr>
      <vt:lpstr>Local Level Implications</vt:lpstr>
      <vt:lpstr>Key Takeaways</vt:lpstr>
      <vt:lpstr>I’d love your feedback!</vt:lpstr>
      <vt:lpstr>Accountability Unlocked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Pyle</dc:creator>
  <cp:lastModifiedBy>Cristina McKee</cp:lastModifiedBy>
  <cp:revision>6</cp:revision>
  <dcterms:created xsi:type="dcterms:W3CDTF">2023-09-05T18:18:12Z</dcterms:created>
  <dcterms:modified xsi:type="dcterms:W3CDTF">2026-05-18T18:17:00Z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0x0101004331FC8C7E41FB4D808B2517934A2715</vt:lpwstr>
  </property>
  <property fmtid="{D5CDD505-2E9C-101B-9397-08002B2CF9AE}" pid="3" name="ArticulateGUID">
    <vt:lpwstr>AA01305C-5324-4EE5-A8B3-012FCDDDEC6D</vt:lpwstr>
  </property>
  <property fmtid="{D5CDD505-2E9C-101B-9397-08002B2CF9AE}" pid="4" name="ArticulatePath">
    <vt:lpwstr>260210 2026 Regional Workshops PPT Template</vt:lpwstr>
  </property>
  <property fmtid="{D5CDD505-2E9C-101B-9397-08002B2CF9AE}" pid="5" name="MediaServiceImageTags">
    <vt:lpwstr/>
  </property>
</Properties>
</file>